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0"/>
  </p:notesMasterIdLst>
  <p:sldIdLst>
    <p:sldId id="256" r:id="rId2"/>
    <p:sldId id="257" r:id="rId3"/>
    <p:sldId id="258" r:id="rId4"/>
    <p:sldId id="259" r:id="rId5"/>
    <p:sldId id="260" r:id="rId6"/>
    <p:sldId id="261" r:id="rId7"/>
    <p:sldId id="271" r:id="rId8"/>
    <p:sldId id="262" r:id="rId9"/>
    <p:sldId id="263" r:id="rId10"/>
    <p:sldId id="272" r:id="rId11"/>
    <p:sldId id="266" r:id="rId12"/>
    <p:sldId id="264" r:id="rId13"/>
    <p:sldId id="265" r:id="rId14"/>
    <p:sldId id="267" r:id="rId15"/>
    <p:sldId id="269" r:id="rId16"/>
    <p:sldId id="268" r:id="rId17"/>
    <p:sldId id="270" r:id="rId18"/>
    <p:sldId id="273" r:id="rId1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605" autoAdjust="0"/>
  </p:normalViewPr>
  <p:slideViewPr>
    <p:cSldViewPr snapToGrid="0" snapToObjects="1">
      <p:cViewPr varScale="1">
        <p:scale>
          <a:sx n="64" d="100"/>
          <a:sy n="64" d="100"/>
        </p:scale>
        <p:origin x="1340" y="4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ata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ata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_rels/data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ata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4" Type="http://schemas.openxmlformats.org/officeDocument/2006/relationships/image" Target="../media/image38.svg"/></Relationships>
</file>

<file path=ppt/diagrams/_rels/data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4" Type="http://schemas.openxmlformats.org/officeDocument/2006/relationships/image" Target="../media/image38.svg"/></Relationships>
</file>

<file path=ppt/diagrams/_rels/drawing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77C398-6553-4D43-B8AD-5AE725611D16}" type="doc">
      <dgm:prSet loTypeId="urn:microsoft.com/office/officeart/2005/8/layout/arrow5" loCatId="relationship" qsTypeId="urn:microsoft.com/office/officeart/2005/8/quickstyle/simple4" qsCatId="simple" csTypeId="urn:microsoft.com/office/officeart/2005/8/colors/colorful2" csCatId="colorful"/>
      <dgm:spPr/>
      <dgm:t>
        <a:bodyPr/>
        <a:lstStyle/>
        <a:p>
          <a:endParaRPr lang="en-US"/>
        </a:p>
      </dgm:t>
    </dgm:pt>
    <dgm:pt modelId="{E54D3984-5E09-44DA-AAD1-8EF373ED9267}">
      <dgm:prSet/>
      <dgm:spPr/>
      <dgm:t>
        <a:bodyPr/>
        <a:lstStyle/>
        <a:p>
          <a:r>
            <a:rPr lang="en-US" b="1" dirty="0"/>
            <a:t>Impact of SQL Injection on Web Applications: </a:t>
          </a:r>
          <a:r>
            <a:rPr lang="en-US" dirty="0"/>
            <a:t>SQL injection can manipulate, extract, or delete sensitive data.</a:t>
          </a:r>
        </a:p>
      </dgm:t>
    </dgm:pt>
    <dgm:pt modelId="{5586A63F-3851-4F4B-AC23-BE2CC7CC03E3}" type="parTrans" cxnId="{49F10B09-DB20-4377-9F94-7CF6D2FE5A80}">
      <dgm:prSet/>
      <dgm:spPr/>
      <dgm:t>
        <a:bodyPr/>
        <a:lstStyle/>
        <a:p>
          <a:endParaRPr lang="en-US"/>
        </a:p>
      </dgm:t>
    </dgm:pt>
    <dgm:pt modelId="{F2306991-43E7-4EC6-9138-9645DAE0A0F1}" type="sibTrans" cxnId="{49F10B09-DB20-4377-9F94-7CF6D2FE5A80}">
      <dgm:prSet/>
      <dgm:spPr/>
      <dgm:t>
        <a:bodyPr/>
        <a:lstStyle/>
        <a:p>
          <a:endParaRPr lang="en-US"/>
        </a:p>
      </dgm:t>
    </dgm:pt>
    <dgm:pt modelId="{5F94F01F-C8C0-4420-BA68-1A30C00AC2DB}">
      <dgm:prSet/>
      <dgm:spPr/>
      <dgm:t>
        <a:bodyPr/>
        <a:lstStyle/>
        <a:p>
          <a:r>
            <a:rPr lang="en-US" b="1" dirty="0"/>
            <a:t>Mitigation Strategies for SQL Injection: </a:t>
          </a:r>
          <a:r>
            <a:rPr lang="en-US" dirty="0"/>
            <a:t>Implementing parameterized queries and input validation to prevent vulnerabilities.</a:t>
          </a:r>
        </a:p>
      </dgm:t>
    </dgm:pt>
    <dgm:pt modelId="{B1A7AA8A-8EFB-4196-B071-789A1CFB3F27}" type="parTrans" cxnId="{4E20CD89-B335-4BE1-8A0D-A35F60D7A95A}">
      <dgm:prSet/>
      <dgm:spPr/>
      <dgm:t>
        <a:bodyPr/>
        <a:lstStyle/>
        <a:p>
          <a:endParaRPr lang="en-US"/>
        </a:p>
      </dgm:t>
    </dgm:pt>
    <dgm:pt modelId="{39D30DF9-ADFF-4C41-8916-8D836245CF95}" type="sibTrans" cxnId="{4E20CD89-B335-4BE1-8A0D-A35F60D7A95A}">
      <dgm:prSet/>
      <dgm:spPr/>
      <dgm:t>
        <a:bodyPr/>
        <a:lstStyle/>
        <a:p>
          <a:endParaRPr lang="en-US"/>
        </a:p>
      </dgm:t>
    </dgm:pt>
    <dgm:pt modelId="{773D411B-16A0-472A-A9E5-4BB9B8B73778}" type="pres">
      <dgm:prSet presAssocID="{4D77C398-6553-4D43-B8AD-5AE725611D16}" presName="diagram" presStyleCnt="0">
        <dgm:presLayoutVars>
          <dgm:dir/>
          <dgm:resizeHandles val="exact"/>
        </dgm:presLayoutVars>
      </dgm:prSet>
      <dgm:spPr/>
    </dgm:pt>
    <dgm:pt modelId="{DD7951DD-0ED8-4294-8160-E1E1D96E4FBF}" type="pres">
      <dgm:prSet presAssocID="{E54D3984-5E09-44DA-AAD1-8EF373ED9267}" presName="arrow" presStyleLbl="node1" presStyleIdx="0" presStyleCnt="2" custRadScaleRad="146792" custRadScaleInc="-430">
        <dgm:presLayoutVars>
          <dgm:bulletEnabled val="1"/>
        </dgm:presLayoutVars>
      </dgm:prSet>
      <dgm:spPr/>
    </dgm:pt>
    <dgm:pt modelId="{23F4EF42-2448-46E8-BCA6-8259EC92E755}" type="pres">
      <dgm:prSet presAssocID="{5F94F01F-C8C0-4420-BA68-1A30C00AC2DB}" presName="arrow" presStyleLbl="node1" presStyleIdx="1" presStyleCnt="2">
        <dgm:presLayoutVars>
          <dgm:bulletEnabled val="1"/>
        </dgm:presLayoutVars>
      </dgm:prSet>
      <dgm:spPr/>
    </dgm:pt>
  </dgm:ptLst>
  <dgm:cxnLst>
    <dgm:cxn modelId="{49F10B09-DB20-4377-9F94-7CF6D2FE5A80}" srcId="{4D77C398-6553-4D43-B8AD-5AE725611D16}" destId="{E54D3984-5E09-44DA-AAD1-8EF373ED9267}" srcOrd="0" destOrd="0" parTransId="{5586A63F-3851-4F4B-AC23-BE2CC7CC03E3}" sibTransId="{F2306991-43E7-4EC6-9138-9645DAE0A0F1}"/>
    <dgm:cxn modelId="{F586A519-A912-431E-8EDB-C54C7136A936}" type="presOf" srcId="{E54D3984-5E09-44DA-AAD1-8EF373ED9267}" destId="{DD7951DD-0ED8-4294-8160-E1E1D96E4FBF}" srcOrd="0" destOrd="0" presId="urn:microsoft.com/office/officeart/2005/8/layout/arrow5"/>
    <dgm:cxn modelId="{4E20CD89-B335-4BE1-8A0D-A35F60D7A95A}" srcId="{4D77C398-6553-4D43-B8AD-5AE725611D16}" destId="{5F94F01F-C8C0-4420-BA68-1A30C00AC2DB}" srcOrd="1" destOrd="0" parTransId="{B1A7AA8A-8EFB-4196-B071-789A1CFB3F27}" sibTransId="{39D30DF9-ADFF-4C41-8916-8D836245CF95}"/>
    <dgm:cxn modelId="{C7B465BA-826B-4030-BEED-0BA3C23EF63E}" type="presOf" srcId="{5F94F01F-C8C0-4420-BA68-1A30C00AC2DB}" destId="{23F4EF42-2448-46E8-BCA6-8259EC92E755}" srcOrd="0" destOrd="0" presId="urn:microsoft.com/office/officeart/2005/8/layout/arrow5"/>
    <dgm:cxn modelId="{334F96D7-CCFC-4199-891D-E944FCE29253}" type="presOf" srcId="{4D77C398-6553-4D43-B8AD-5AE725611D16}" destId="{773D411B-16A0-472A-A9E5-4BB9B8B73778}" srcOrd="0" destOrd="0" presId="urn:microsoft.com/office/officeart/2005/8/layout/arrow5"/>
    <dgm:cxn modelId="{5D4767C4-5DED-47BB-969B-C3B2D31F4463}" type="presParOf" srcId="{773D411B-16A0-472A-A9E5-4BB9B8B73778}" destId="{DD7951DD-0ED8-4294-8160-E1E1D96E4FBF}" srcOrd="0" destOrd="0" presId="urn:microsoft.com/office/officeart/2005/8/layout/arrow5"/>
    <dgm:cxn modelId="{A13E668D-8564-4572-826D-65A0229242F1}" type="presParOf" srcId="{773D411B-16A0-472A-A9E5-4BB9B8B73778}" destId="{23F4EF42-2448-46E8-BCA6-8259EC92E755}" srcOrd="1" destOrd="0" presId="urn:microsoft.com/office/officeart/2005/8/layout/arrow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7F0E81-3AD2-4CAE-868E-BC57BB672C3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7C55CAC-F5F3-4957-AE06-A71A737E29E1}">
      <dgm:prSet/>
      <dgm:spPr/>
      <dgm:t>
        <a:bodyPr/>
        <a:lstStyle/>
        <a:p>
          <a:pPr>
            <a:lnSpc>
              <a:spcPct val="100000"/>
            </a:lnSpc>
          </a:pPr>
          <a:r>
            <a:rPr lang="en-US" b="1" dirty="0"/>
            <a:t>• </a:t>
          </a:r>
          <a:r>
            <a:rPr lang="en-US" b="1" dirty="0" err="1"/>
            <a:t>Havij</a:t>
          </a:r>
          <a:r>
            <a:rPr lang="en-US" b="1" dirty="0"/>
            <a:t> is an automatic SQL Injection tool distributed by </a:t>
          </a:r>
          <a:r>
            <a:rPr lang="en-US" b="1" dirty="0" err="1"/>
            <a:t>ITSecTeam</a:t>
          </a:r>
          <a:r>
            <a:rPr lang="en-US" b="1" dirty="0"/>
            <a:t>, an Iranian security company.</a:t>
          </a:r>
          <a:endParaRPr lang="en-US" dirty="0"/>
        </a:p>
      </dgm:t>
    </dgm:pt>
    <dgm:pt modelId="{6E127655-DED9-4A9E-BBFF-0867BE9A77BE}" type="parTrans" cxnId="{916E7677-8D38-4FF1-98A5-222761CDF2CE}">
      <dgm:prSet/>
      <dgm:spPr/>
      <dgm:t>
        <a:bodyPr/>
        <a:lstStyle/>
        <a:p>
          <a:endParaRPr lang="en-US"/>
        </a:p>
      </dgm:t>
    </dgm:pt>
    <dgm:pt modelId="{6EBC965B-D37E-4AB8-B4D4-F1730C1647CB}" type="sibTrans" cxnId="{916E7677-8D38-4FF1-98A5-222761CDF2CE}">
      <dgm:prSet/>
      <dgm:spPr/>
      <dgm:t>
        <a:bodyPr/>
        <a:lstStyle/>
        <a:p>
          <a:endParaRPr lang="en-US"/>
        </a:p>
      </dgm:t>
    </dgm:pt>
    <dgm:pt modelId="{81273777-FA8C-4C57-A7D7-8D8259B346D8}">
      <dgm:prSet/>
      <dgm:spPr/>
      <dgm:t>
        <a:bodyPr/>
        <a:lstStyle/>
        <a:p>
          <a:pPr>
            <a:lnSpc>
              <a:spcPct val="100000"/>
            </a:lnSpc>
          </a:pPr>
          <a:r>
            <a:rPr lang="en-US" b="1" dirty="0"/>
            <a:t>• </a:t>
          </a:r>
          <a:r>
            <a:rPr lang="en-US" b="1" dirty="0" err="1"/>
            <a:t>sqlmap</a:t>
          </a:r>
          <a:r>
            <a:rPr lang="en-US" b="1" dirty="0"/>
            <a:t> can be used to automate exploitation of SQL injection vulnerabilities.</a:t>
          </a:r>
          <a:endParaRPr lang="en-US" dirty="0"/>
        </a:p>
      </dgm:t>
    </dgm:pt>
    <dgm:pt modelId="{A52D1B78-AC7E-4AAF-8120-374A997E25C2}" type="parTrans" cxnId="{BB23C898-7392-4DB3-A859-7939009E9DC7}">
      <dgm:prSet/>
      <dgm:spPr/>
      <dgm:t>
        <a:bodyPr/>
        <a:lstStyle/>
        <a:p>
          <a:endParaRPr lang="en-US"/>
        </a:p>
      </dgm:t>
    </dgm:pt>
    <dgm:pt modelId="{F92D2FAA-772E-4A3E-B014-9471D431E30D}" type="sibTrans" cxnId="{BB23C898-7392-4DB3-A859-7939009E9DC7}">
      <dgm:prSet/>
      <dgm:spPr/>
      <dgm:t>
        <a:bodyPr/>
        <a:lstStyle/>
        <a:p>
          <a:endParaRPr lang="en-US"/>
        </a:p>
      </dgm:t>
    </dgm:pt>
    <dgm:pt modelId="{9269A1CC-E845-43D8-B7E0-7A5380878465}" type="pres">
      <dgm:prSet presAssocID="{0B7F0E81-3AD2-4CAE-868E-BC57BB672C3E}" presName="root" presStyleCnt="0">
        <dgm:presLayoutVars>
          <dgm:dir/>
          <dgm:resizeHandles val="exact"/>
        </dgm:presLayoutVars>
      </dgm:prSet>
      <dgm:spPr/>
    </dgm:pt>
    <dgm:pt modelId="{A86EF783-E671-4FDF-BD9C-758517C6CB0C}" type="pres">
      <dgm:prSet presAssocID="{A7C55CAC-F5F3-4957-AE06-A71A737E29E1}" presName="compNode" presStyleCnt="0"/>
      <dgm:spPr/>
    </dgm:pt>
    <dgm:pt modelId="{C0E33E1F-6D29-41C4-8CEC-E0EFEEFE9B46}" type="pres">
      <dgm:prSet presAssocID="{A7C55CAC-F5F3-4957-AE06-A71A737E29E1}" presName="bgRect" presStyleLbl="bgShp" presStyleIdx="0" presStyleCnt="2"/>
      <dgm:spPr/>
    </dgm:pt>
    <dgm:pt modelId="{9FE39BD7-88D9-4F21-B023-AFF537E279E4}" type="pres">
      <dgm:prSet presAssocID="{A7C55CAC-F5F3-4957-AE06-A71A737E29E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90055087-3DD6-4DBB-A8A2-CD9E1E8B0340}" type="pres">
      <dgm:prSet presAssocID="{A7C55CAC-F5F3-4957-AE06-A71A737E29E1}" presName="spaceRect" presStyleCnt="0"/>
      <dgm:spPr/>
    </dgm:pt>
    <dgm:pt modelId="{251B1505-F359-446E-860A-56BFE972661B}" type="pres">
      <dgm:prSet presAssocID="{A7C55CAC-F5F3-4957-AE06-A71A737E29E1}" presName="parTx" presStyleLbl="revTx" presStyleIdx="0" presStyleCnt="2">
        <dgm:presLayoutVars>
          <dgm:chMax val="0"/>
          <dgm:chPref val="0"/>
        </dgm:presLayoutVars>
      </dgm:prSet>
      <dgm:spPr/>
    </dgm:pt>
    <dgm:pt modelId="{38DF45AE-74DB-418C-B149-ECDB8EB60579}" type="pres">
      <dgm:prSet presAssocID="{6EBC965B-D37E-4AB8-B4D4-F1730C1647CB}" presName="sibTrans" presStyleCnt="0"/>
      <dgm:spPr/>
    </dgm:pt>
    <dgm:pt modelId="{0A4327AC-C492-468C-8465-DF96DCDCA12C}" type="pres">
      <dgm:prSet presAssocID="{81273777-FA8C-4C57-A7D7-8D8259B346D8}" presName="compNode" presStyleCnt="0"/>
      <dgm:spPr/>
    </dgm:pt>
    <dgm:pt modelId="{2CA0FFAF-3884-46FC-8D4D-DA05E536B16A}" type="pres">
      <dgm:prSet presAssocID="{81273777-FA8C-4C57-A7D7-8D8259B346D8}" presName="bgRect" presStyleLbl="bgShp" presStyleIdx="1" presStyleCnt="2"/>
      <dgm:spPr/>
    </dgm:pt>
    <dgm:pt modelId="{93E296E0-A9F4-4D5A-84E0-CFFF39DF02CE}" type="pres">
      <dgm:prSet presAssocID="{81273777-FA8C-4C57-A7D7-8D8259B346D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isconnected"/>
        </a:ext>
      </dgm:extLst>
    </dgm:pt>
    <dgm:pt modelId="{8E71C0A6-75F9-418C-AB84-DBD363433A26}" type="pres">
      <dgm:prSet presAssocID="{81273777-FA8C-4C57-A7D7-8D8259B346D8}" presName="spaceRect" presStyleCnt="0"/>
      <dgm:spPr/>
    </dgm:pt>
    <dgm:pt modelId="{43BE3B4D-CE47-4245-97AF-ECDB4F2A9512}" type="pres">
      <dgm:prSet presAssocID="{81273777-FA8C-4C57-A7D7-8D8259B346D8}" presName="parTx" presStyleLbl="revTx" presStyleIdx="1" presStyleCnt="2">
        <dgm:presLayoutVars>
          <dgm:chMax val="0"/>
          <dgm:chPref val="0"/>
        </dgm:presLayoutVars>
      </dgm:prSet>
      <dgm:spPr/>
    </dgm:pt>
  </dgm:ptLst>
  <dgm:cxnLst>
    <dgm:cxn modelId="{73D1C513-867D-4FF5-B616-2C6A1B6118F3}" type="presOf" srcId="{81273777-FA8C-4C57-A7D7-8D8259B346D8}" destId="{43BE3B4D-CE47-4245-97AF-ECDB4F2A9512}" srcOrd="0" destOrd="0" presId="urn:microsoft.com/office/officeart/2018/2/layout/IconVerticalSolidList"/>
    <dgm:cxn modelId="{6FD6BB20-1BDC-47D4-8D6A-3FF4F2D6257F}" type="presOf" srcId="{A7C55CAC-F5F3-4957-AE06-A71A737E29E1}" destId="{251B1505-F359-446E-860A-56BFE972661B}" srcOrd="0" destOrd="0" presId="urn:microsoft.com/office/officeart/2018/2/layout/IconVerticalSolidList"/>
    <dgm:cxn modelId="{916E7677-8D38-4FF1-98A5-222761CDF2CE}" srcId="{0B7F0E81-3AD2-4CAE-868E-BC57BB672C3E}" destId="{A7C55CAC-F5F3-4957-AE06-A71A737E29E1}" srcOrd="0" destOrd="0" parTransId="{6E127655-DED9-4A9E-BBFF-0867BE9A77BE}" sibTransId="{6EBC965B-D37E-4AB8-B4D4-F1730C1647CB}"/>
    <dgm:cxn modelId="{BB23C898-7392-4DB3-A859-7939009E9DC7}" srcId="{0B7F0E81-3AD2-4CAE-868E-BC57BB672C3E}" destId="{81273777-FA8C-4C57-A7D7-8D8259B346D8}" srcOrd="1" destOrd="0" parTransId="{A52D1B78-AC7E-4AAF-8120-374A997E25C2}" sibTransId="{F92D2FAA-772E-4A3E-B014-9471D431E30D}"/>
    <dgm:cxn modelId="{5FCC4DDF-2DE0-4365-B59C-01A1E8437093}" type="presOf" srcId="{0B7F0E81-3AD2-4CAE-868E-BC57BB672C3E}" destId="{9269A1CC-E845-43D8-B7E0-7A5380878465}" srcOrd="0" destOrd="0" presId="urn:microsoft.com/office/officeart/2018/2/layout/IconVerticalSolidList"/>
    <dgm:cxn modelId="{58850FAA-E301-4855-A7A5-1B0A7BA43723}" type="presParOf" srcId="{9269A1CC-E845-43D8-B7E0-7A5380878465}" destId="{A86EF783-E671-4FDF-BD9C-758517C6CB0C}" srcOrd="0" destOrd="0" presId="urn:microsoft.com/office/officeart/2018/2/layout/IconVerticalSolidList"/>
    <dgm:cxn modelId="{8012288F-DB91-49AA-B2F7-8349BACE0BCC}" type="presParOf" srcId="{A86EF783-E671-4FDF-BD9C-758517C6CB0C}" destId="{C0E33E1F-6D29-41C4-8CEC-E0EFEEFE9B46}" srcOrd="0" destOrd="0" presId="urn:microsoft.com/office/officeart/2018/2/layout/IconVerticalSolidList"/>
    <dgm:cxn modelId="{B2B2C3BF-6EC6-47C6-A66D-1C26C68CCED8}" type="presParOf" srcId="{A86EF783-E671-4FDF-BD9C-758517C6CB0C}" destId="{9FE39BD7-88D9-4F21-B023-AFF537E279E4}" srcOrd="1" destOrd="0" presId="urn:microsoft.com/office/officeart/2018/2/layout/IconVerticalSolidList"/>
    <dgm:cxn modelId="{EE52D974-9827-4F29-8F05-B8B7E928C6E3}" type="presParOf" srcId="{A86EF783-E671-4FDF-BD9C-758517C6CB0C}" destId="{90055087-3DD6-4DBB-A8A2-CD9E1E8B0340}" srcOrd="2" destOrd="0" presId="urn:microsoft.com/office/officeart/2018/2/layout/IconVerticalSolidList"/>
    <dgm:cxn modelId="{C1515169-F370-4113-BFD9-EA7C2EEC68A7}" type="presParOf" srcId="{A86EF783-E671-4FDF-BD9C-758517C6CB0C}" destId="{251B1505-F359-446E-860A-56BFE972661B}" srcOrd="3" destOrd="0" presId="urn:microsoft.com/office/officeart/2018/2/layout/IconVerticalSolidList"/>
    <dgm:cxn modelId="{97AC4C58-92DF-48F7-9CF7-C6716401744B}" type="presParOf" srcId="{9269A1CC-E845-43D8-B7E0-7A5380878465}" destId="{38DF45AE-74DB-418C-B149-ECDB8EB60579}" srcOrd="1" destOrd="0" presId="urn:microsoft.com/office/officeart/2018/2/layout/IconVerticalSolidList"/>
    <dgm:cxn modelId="{8094909F-C93B-48B0-A985-2522A0DE8279}" type="presParOf" srcId="{9269A1CC-E845-43D8-B7E0-7A5380878465}" destId="{0A4327AC-C492-468C-8465-DF96DCDCA12C}" srcOrd="2" destOrd="0" presId="urn:microsoft.com/office/officeart/2018/2/layout/IconVerticalSolidList"/>
    <dgm:cxn modelId="{4D81D2A4-9115-4CBB-AF85-91966B8E4AC7}" type="presParOf" srcId="{0A4327AC-C492-468C-8465-DF96DCDCA12C}" destId="{2CA0FFAF-3884-46FC-8D4D-DA05E536B16A}" srcOrd="0" destOrd="0" presId="urn:microsoft.com/office/officeart/2018/2/layout/IconVerticalSolidList"/>
    <dgm:cxn modelId="{8030EEBC-59F9-497D-8328-E8AF4E30EC2E}" type="presParOf" srcId="{0A4327AC-C492-468C-8465-DF96DCDCA12C}" destId="{93E296E0-A9F4-4D5A-84E0-CFFF39DF02CE}" srcOrd="1" destOrd="0" presId="urn:microsoft.com/office/officeart/2018/2/layout/IconVerticalSolidList"/>
    <dgm:cxn modelId="{AA8BBE60-37F2-49A4-9DE5-51D2FF77D119}" type="presParOf" srcId="{0A4327AC-C492-468C-8465-DF96DCDCA12C}" destId="{8E71C0A6-75F9-418C-AB84-DBD363433A26}" srcOrd="2" destOrd="0" presId="urn:microsoft.com/office/officeart/2018/2/layout/IconVerticalSolidList"/>
    <dgm:cxn modelId="{D911B6DD-3EAA-4E70-B8EB-DBBE912FB69B}" type="presParOf" srcId="{0A4327AC-C492-468C-8465-DF96DCDCA12C}" destId="{43BE3B4D-CE47-4245-97AF-ECDB4F2A951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9CC1D51-2008-4DA1-B113-080CD0AE3DA9}" type="doc">
      <dgm:prSet loTypeId="urn:microsoft.com/office/officeart/2018/2/layout/IconVerticalSolidList" loCatId="icon" qsTypeId="urn:microsoft.com/office/officeart/2005/8/quickstyle/simple1" qsCatId="simple" csTypeId="urn:microsoft.com/office/officeart/2018/5/colors/Iconchunking_neutralicontext_accent2_2" csCatId="accent2" phldr="1"/>
      <dgm:spPr/>
      <dgm:t>
        <a:bodyPr/>
        <a:lstStyle/>
        <a:p>
          <a:endParaRPr lang="en-US"/>
        </a:p>
      </dgm:t>
    </dgm:pt>
    <dgm:pt modelId="{2A7C42D6-5B8C-4826-AC64-003658777829}">
      <dgm:prSet/>
      <dgm:spPr/>
      <dgm:t>
        <a:bodyPr/>
        <a:lstStyle/>
        <a:p>
          <a:r>
            <a:rPr lang="en-US" b="1" dirty="0"/>
            <a:t>Cyber attacks on healthcare through SQL injection: </a:t>
          </a:r>
          <a:r>
            <a:rPr lang="en-US" dirty="0"/>
            <a:t>Incidents showcase vulnerabilities, urging urgent security measures for protection.</a:t>
          </a:r>
        </a:p>
      </dgm:t>
    </dgm:pt>
    <dgm:pt modelId="{85CEEB57-F147-4090-B018-9144F5D73511}" type="parTrans" cxnId="{4E302843-9500-4D2F-B02C-EE595142BAFE}">
      <dgm:prSet/>
      <dgm:spPr/>
      <dgm:t>
        <a:bodyPr/>
        <a:lstStyle/>
        <a:p>
          <a:endParaRPr lang="en-US"/>
        </a:p>
      </dgm:t>
    </dgm:pt>
    <dgm:pt modelId="{740F9A7A-C580-40F9-9207-EEFA1C29C966}" type="sibTrans" cxnId="{4E302843-9500-4D2F-B02C-EE595142BAFE}">
      <dgm:prSet/>
      <dgm:spPr/>
      <dgm:t>
        <a:bodyPr/>
        <a:lstStyle/>
        <a:p>
          <a:endParaRPr lang="en-US"/>
        </a:p>
      </dgm:t>
    </dgm:pt>
    <dgm:pt modelId="{17AC95D0-43D1-49B1-A8EF-38C5455FB51F}">
      <dgm:prSet/>
      <dgm:spPr/>
      <dgm:t>
        <a:bodyPr/>
        <a:lstStyle/>
        <a:p>
          <a:r>
            <a:rPr lang="en-US" b="1"/>
            <a:t>Data breaches in medical sector due to SQL injection: </a:t>
          </a:r>
          <a:r>
            <a:rPr lang="en-US"/>
            <a:t>Lessons from past breaches emphasize the need for robust security protocols.</a:t>
          </a:r>
        </a:p>
      </dgm:t>
    </dgm:pt>
    <dgm:pt modelId="{F7B29DB2-1E3A-4228-8F00-07A0E1B22B5C}" type="parTrans" cxnId="{EA4D12F9-F3CD-4ABB-8EC8-96B9833A2940}">
      <dgm:prSet/>
      <dgm:spPr/>
      <dgm:t>
        <a:bodyPr/>
        <a:lstStyle/>
        <a:p>
          <a:endParaRPr lang="en-US"/>
        </a:p>
      </dgm:t>
    </dgm:pt>
    <dgm:pt modelId="{E5A6CA21-7F15-4E0E-AD22-BA105F1A89D1}" type="sibTrans" cxnId="{EA4D12F9-F3CD-4ABB-8EC8-96B9833A2940}">
      <dgm:prSet/>
      <dgm:spPr/>
      <dgm:t>
        <a:bodyPr/>
        <a:lstStyle/>
        <a:p>
          <a:endParaRPr lang="en-US"/>
        </a:p>
      </dgm:t>
    </dgm:pt>
    <dgm:pt modelId="{9AC4B530-3298-4DD2-AA21-93CCB613DE58}" type="pres">
      <dgm:prSet presAssocID="{F9CC1D51-2008-4DA1-B113-080CD0AE3DA9}" presName="root" presStyleCnt="0">
        <dgm:presLayoutVars>
          <dgm:dir/>
          <dgm:resizeHandles val="exact"/>
        </dgm:presLayoutVars>
      </dgm:prSet>
      <dgm:spPr/>
    </dgm:pt>
    <dgm:pt modelId="{B873A380-E99A-4308-8A43-F6BDC54A1BD2}" type="pres">
      <dgm:prSet presAssocID="{2A7C42D6-5B8C-4826-AC64-003658777829}" presName="compNode" presStyleCnt="0"/>
      <dgm:spPr/>
    </dgm:pt>
    <dgm:pt modelId="{C6BDC37C-D18B-4768-97BF-76D8EA26BB8A}" type="pres">
      <dgm:prSet presAssocID="{2A7C42D6-5B8C-4826-AC64-003658777829}" presName="bgRect" presStyleLbl="bgShp" presStyleIdx="0" presStyleCnt="2"/>
      <dgm:spPr/>
    </dgm:pt>
    <dgm:pt modelId="{D5517BAB-A517-4C4B-A81E-398873DDF1C3}" type="pres">
      <dgm:prSet presAssocID="{2A7C42D6-5B8C-4826-AC64-00365877782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5D49949A-4842-443D-A6A2-7DF2AD308EF8}" type="pres">
      <dgm:prSet presAssocID="{2A7C42D6-5B8C-4826-AC64-003658777829}" presName="spaceRect" presStyleCnt="0"/>
      <dgm:spPr/>
    </dgm:pt>
    <dgm:pt modelId="{66E776DC-658A-4C13-A340-D4816DE813E9}" type="pres">
      <dgm:prSet presAssocID="{2A7C42D6-5B8C-4826-AC64-003658777829}" presName="parTx" presStyleLbl="revTx" presStyleIdx="0" presStyleCnt="2">
        <dgm:presLayoutVars>
          <dgm:chMax val="0"/>
          <dgm:chPref val="0"/>
        </dgm:presLayoutVars>
      </dgm:prSet>
      <dgm:spPr/>
    </dgm:pt>
    <dgm:pt modelId="{BDB9B4AC-7535-409C-B4BF-F49EDD316146}" type="pres">
      <dgm:prSet presAssocID="{740F9A7A-C580-40F9-9207-EEFA1C29C966}" presName="sibTrans" presStyleCnt="0"/>
      <dgm:spPr/>
    </dgm:pt>
    <dgm:pt modelId="{5A529787-32FC-437C-A503-0E28B8822E9F}" type="pres">
      <dgm:prSet presAssocID="{17AC95D0-43D1-49B1-A8EF-38C5455FB51F}" presName="compNode" presStyleCnt="0"/>
      <dgm:spPr/>
    </dgm:pt>
    <dgm:pt modelId="{E0DA3BFD-4ADB-4851-9CC7-D6F33BD9AB84}" type="pres">
      <dgm:prSet presAssocID="{17AC95D0-43D1-49B1-A8EF-38C5455FB51F}" presName="bgRect" presStyleLbl="bgShp" presStyleIdx="1" presStyleCnt="2"/>
      <dgm:spPr/>
    </dgm:pt>
    <dgm:pt modelId="{5814E7FF-CAB3-47A2-B4F9-A1D0B42326A6}" type="pres">
      <dgm:prSet presAssocID="{17AC95D0-43D1-49B1-A8EF-38C5455FB51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9EA085C6-1D4E-46FC-9DEC-617EC44ABF95}" type="pres">
      <dgm:prSet presAssocID="{17AC95D0-43D1-49B1-A8EF-38C5455FB51F}" presName="spaceRect" presStyleCnt="0"/>
      <dgm:spPr/>
    </dgm:pt>
    <dgm:pt modelId="{2B56CA7A-0F04-4841-8BE3-4A79EB264A5D}" type="pres">
      <dgm:prSet presAssocID="{17AC95D0-43D1-49B1-A8EF-38C5455FB51F}" presName="parTx" presStyleLbl="revTx" presStyleIdx="1" presStyleCnt="2">
        <dgm:presLayoutVars>
          <dgm:chMax val="0"/>
          <dgm:chPref val="0"/>
        </dgm:presLayoutVars>
      </dgm:prSet>
      <dgm:spPr/>
    </dgm:pt>
  </dgm:ptLst>
  <dgm:cxnLst>
    <dgm:cxn modelId="{6820DD33-6421-49C8-96A5-0EB8A03736BD}" type="presOf" srcId="{17AC95D0-43D1-49B1-A8EF-38C5455FB51F}" destId="{2B56CA7A-0F04-4841-8BE3-4A79EB264A5D}" srcOrd="0" destOrd="0" presId="urn:microsoft.com/office/officeart/2018/2/layout/IconVerticalSolidList"/>
    <dgm:cxn modelId="{4E302843-9500-4D2F-B02C-EE595142BAFE}" srcId="{F9CC1D51-2008-4DA1-B113-080CD0AE3DA9}" destId="{2A7C42D6-5B8C-4826-AC64-003658777829}" srcOrd="0" destOrd="0" parTransId="{85CEEB57-F147-4090-B018-9144F5D73511}" sibTransId="{740F9A7A-C580-40F9-9207-EEFA1C29C966}"/>
    <dgm:cxn modelId="{D1D2B667-2566-45B2-B599-6290FDE11D46}" type="presOf" srcId="{2A7C42D6-5B8C-4826-AC64-003658777829}" destId="{66E776DC-658A-4C13-A340-D4816DE813E9}" srcOrd="0" destOrd="0" presId="urn:microsoft.com/office/officeart/2018/2/layout/IconVerticalSolidList"/>
    <dgm:cxn modelId="{4F8B04AC-73E5-49B0-B384-40E39CE2EA5E}" type="presOf" srcId="{F9CC1D51-2008-4DA1-B113-080CD0AE3DA9}" destId="{9AC4B530-3298-4DD2-AA21-93CCB613DE58}" srcOrd="0" destOrd="0" presId="urn:microsoft.com/office/officeart/2018/2/layout/IconVerticalSolidList"/>
    <dgm:cxn modelId="{EA4D12F9-F3CD-4ABB-8EC8-96B9833A2940}" srcId="{F9CC1D51-2008-4DA1-B113-080CD0AE3DA9}" destId="{17AC95D0-43D1-49B1-A8EF-38C5455FB51F}" srcOrd="1" destOrd="0" parTransId="{F7B29DB2-1E3A-4228-8F00-07A0E1B22B5C}" sibTransId="{E5A6CA21-7F15-4E0E-AD22-BA105F1A89D1}"/>
    <dgm:cxn modelId="{F9E0BEB7-47E7-4633-B6E1-E1C476125747}" type="presParOf" srcId="{9AC4B530-3298-4DD2-AA21-93CCB613DE58}" destId="{B873A380-E99A-4308-8A43-F6BDC54A1BD2}" srcOrd="0" destOrd="0" presId="urn:microsoft.com/office/officeart/2018/2/layout/IconVerticalSolidList"/>
    <dgm:cxn modelId="{D70873C3-C5E0-43FC-B783-24D83F647BED}" type="presParOf" srcId="{B873A380-E99A-4308-8A43-F6BDC54A1BD2}" destId="{C6BDC37C-D18B-4768-97BF-76D8EA26BB8A}" srcOrd="0" destOrd="0" presId="urn:microsoft.com/office/officeart/2018/2/layout/IconVerticalSolidList"/>
    <dgm:cxn modelId="{9CCF8383-03CE-4686-A022-8BBBC520E3ED}" type="presParOf" srcId="{B873A380-E99A-4308-8A43-F6BDC54A1BD2}" destId="{D5517BAB-A517-4C4B-A81E-398873DDF1C3}" srcOrd="1" destOrd="0" presId="urn:microsoft.com/office/officeart/2018/2/layout/IconVerticalSolidList"/>
    <dgm:cxn modelId="{A125405D-01B5-48CF-83CF-56AA6BD1F488}" type="presParOf" srcId="{B873A380-E99A-4308-8A43-F6BDC54A1BD2}" destId="{5D49949A-4842-443D-A6A2-7DF2AD308EF8}" srcOrd="2" destOrd="0" presId="urn:microsoft.com/office/officeart/2018/2/layout/IconVerticalSolidList"/>
    <dgm:cxn modelId="{319E5445-B15F-48C0-A873-13ADA56C7154}" type="presParOf" srcId="{B873A380-E99A-4308-8A43-F6BDC54A1BD2}" destId="{66E776DC-658A-4C13-A340-D4816DE813E9}" srcOrd="3" destOrd="0" presId="urn:microsoft.com/office/officeart/2018/2/layout/IconVerticalSolidList"/>
    <dgm:cxn modelId="{3F9E332D-E45F-4B09-B7C1-C219D0E9E83D}" type="presParOf" srcId="{9AC4B530-3298-4DD2-AA21-93CCB613DE58}" destId="{BDB9B4AC-7535-409C-B4BF-F49EDD316146}" srcOrd="1" destOrd="0" presId="urn:microsoft.com/office/officeart/2018/2/layout/IconVerticalSolidList"/>
    <dgm:cxn modelId="{9F79DBF5-20F0-496B-9BD2-8597F2109261}" type="presParOf" srcId="{9AC4B530-3298-4DD2-AA21-93CCB613DE58}" destId="{5A529787-32FC-437C-A503-0E28B8822E9F}" srcOrd="2" destOrd="0" presId="urn:microsoft.com/office/officeart/2018/2/layout/IconVerticalSolidList"/>
    <dgm:cxn modelId="{380BBC3F-AE96-46B5-BAFC-35C8278E3E1B}" type="presParOf" srcId="{5A529787-32FC-437C-A503-0E28B8822E9F}" destId="{E0DA3BFD-4ADB-4851-9CC7-D6F33BD9AB84}" srcOrd="0" destOrd="0" presId="urn:microsoft.com/office/officeart/2018/2/layout/IconVerticalSolidList"/>
    <dgm:cxn modelId="{1B4A9741-A1AA-4C85-963D-E1699A805D05}" type="presParOf" srcId="{5A529787-32FC-437C-A503-0E28B8822E9F}" destId="{5814E7FF-CAB3-47A2-B4F9-A1D0B42326A6}" srcOrd="1" destOrd="0" presId="urn:microsoft.com/office/officeart/2018/2/layout/IconVerticalSolidList"/>
    <dgm:cxn modelId="{509E06BC-2B4B-4C31-9536-6EEDB83CC4CA}" type="presParOf" srcId="{5A529787-32FC-437C-A503-0E28B8822E9F}" destId="{9EA085C6-1D4E-46FC-9DEC-617EC44ABF95}" srcOrd="2" destOrd="0" presId="urn:microsoft.com/office/officeart/2018/2/layout/IconVerticalSolidList"/>
    <dgm:cxn modelId="{507D699F-13C2-4CEB-82F7-600BAE3BBE6E}" type="presParOf" srcId="{5A529787-32FC-437C-A503-0E28B8822E9F}" destId="{2B56CA7A-0F04-4841-8BE3-4A79EB264A5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958235E-8652-4A57-8491-A93FD68EFC9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8BEA94B-8B90-415A-AD64-D106B080CD7C}">
      <dgm:prSet/>
      <dgm:spPr/>
      <dgm:t>
        <a:bodyPr/>
        <a:lstStyle/>
        <a:p>
          <a:r>
            <a:rPr lang="en-US" b="1"/>
            <a:t>Importance of Statistical methods in anomaly detection: </a:t>
          </a:r>
          <a:r>
            <a:rPr lang="en-US"/>
            <a:t>Statistical methods provide quantitative basis to identify abnormal patterns effectively.</a:t>
          </a:r>
        </a:p>
      </dgm:t>
    </dgm:pt>
    <dgm:pt modelId="{61A8664D-EC96-4F6A-8B48-EFAEA70C44FF}" type="parTrans" cxnId="{0709671F-BCDF-432E-B248-7A071875FFD5}">
      <dgm:prSet/>
      <dgm:spPr/>
      <dgm:t>
        <a:bodyPr/>
        <a:lstStyle/>
        <a:p>
          <a:endParaRPr lang="en-US"/>
        </a:p>
      </dgm:t>
    </dgm:pt>
    <dgm:pt modelId="{7F29C933-2A1C-43AE-A7A7-3302CB8781D7}" type="sibTrans" cxnId="{0709671F-BCDF-432E-B248-7A071875FFD5}">
      <dgm:prSet/>
      <dgm:spPr/>
      <dgm:t>
        <a:bodyPr/>
        <a:lstStyle/>
        <a:p>
          <a:endParaRPr lang="en-US"/>
        </a:p>
      </dgm:t>
    </dgm:pt>
    <dgm:pt modelId="{043FEBF0-B306-452F-9673-40C8700B9194}">
      <dgm:prSet/>
      <dgm:spPr/>
      <dgm:t>
        <a:bodyPr/>
        <a:lstStyle/>
        <a:p>
          <a:r>
            <a:rPr lang="en-US" b="1"/>
            <a:t>Enhancing accuracy of anomaly detection through exploratory data analysis: </a:t>
          </a:r>
          <a:r>
            <a:rPr lang="en-US"/>
            <a:t>EDA enables thorough data exploration, improving the precision of identifying anomalies.</a:t>
          </a:r>
        </a:p>
      </dgm:t>
    </dgm:pt>
    <dgm:pt modelId="{66DF9563-339B-4761-A412-F1C8597F3DAE}" type="parTrans" cxnId="{D3D89040-9277-4B10-9D64-676D8D672B92}">
      <dgm:prSet/>
      <dgm:spPr/>
      <dgm:t>
        <a:bodyPr/>
        <a:lstStyle/>
        <a:p>
          <a:endParaRPr lang="en-US"/>
        </a:p>
      </dgm:t>
    </dgm:pt>
    <dgm:pt modelId="{253856B2-2383-4110-A414-846796559954}" type="sibTrans" cxnId="{D3D89040-9277-4B10-9D64-676D8D672B92}">
      <dgm:prSet/>
      <dgm:spPr/>
      <dgm:t>
        <a:bodyPr/>
        <a:lstStyle/>
        <a:p>
          <a:endParaRPr lang="en-US"/>
        </a:p>
      </dgm:t>
    </dgm:pt>
    <dgm:pt modelId="{16B7BC40-B056-478B-9181-1EE2B46C7EF9}" type="pres">
      <dgm:prSet presAssocID="{7958235E-8652-4A57-8491-A93FD68EFC95}" presName="root" presStyleCnt="0">
        <dgm:presLayoutVars>
          <dgm:dir/>
          <dgm:resizeHandles val="exact"/>
        </dgm:presLayoutVars>
      </dgm:prSet>
      <dgm:spPr/>
    </dgm:pt>
    <dgm:pt modelId="{2C374926-CB21-4F2A-97A1-7EB9EC80A908}" type="pres">
      <dgm:prSet presAssocID="{E8BEA94B-8B90-415A-AD64-D106B080CD7C}" presName="compNode" presStyleCnt="0"/>
      <dgm:spPr/>
    </dgm:pt>
    <dgm:pt modelId="{5F8B10F8-17F7-4D48-9D12-D8CA3072FA0F}" type="pres">
      <dgm:prSet presAssocID="{E8BEA94B-8B90-415A-AD64-D106B080CD7C}" presName="bgRect" presStyleLbl="bgShp" presStyleIdx="0" presStyleCnt="2"/>
      <dgm:spPr/>
    </dgm:pt>
    <dgm:pt modelId="{8116DB15-1BB3-4B0F-A9DF-04401787E92A}" type="pres">
      <dgm:prSet presAssocID="{E8BEA94B-8B90-415A-AD64-D106B080CD7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99E6D99A-2BC7-43F6-8A85-EE7BD322FECF}" type="pres">
      <dgm:prSet presAssocID="{E8BEA94B-8B90-415A-AD64-D106B080CD7C}" presName="spaceRect" presStyleCnt="0"/>
      <dgm:spPr/>
    </dgm:pt>
    <dgm:pt modelId="{FB7E2489-2F1C-4D22-ACEB-420921148ED9}" type="pres">
      <dgm:prSet presAssocID="{E8BEA94B-8B90-415A-AD64-D106B080CD7C}" presName="parTx" presStyleLbl="revTx" presStyleIdx="0" presStyleCnt="2">
        <dgm:presLayoutVars>
          <dgm:chMax val="0"/>
          <dgm:chPref val="0"/>
        </dgm:presLayoutVars>
      </dgm:prSet>
      <dgm:spPr/>
    </dgm:pt>
    <dgm:pt modelId="{93794CAA-C8C8-4C2A-8A05-759ED6CD45DB}" type="pres">
      <dgm:prSet presAssocID="{7F29C933-2A1C-43AE-A7A7-3302CB8781D7}" presName="sibTrans" presStyleCnt="0"/>
      <dgm:spPr/>
    </dgm:pt>
    <dgm:pt modelId="{3525187D-AF9C-42B5-8FBB-5F5F69C3179F}" type="pres">
      <dgm:prSet presAssocID="{043FEBF0-B306-452F-9673-40C8700B9194}" presName="compNode" presStyleCnt="0"/>
      <dgm:spPr/>
    </dgm:pt>
    <dgm:pt modelId="{F84D7683-7C82-4465-932D-6C7E8494DFE6}" type="pres">
      <dgm:prSet presAssocID="{043FEBF0-B306-452F-9673-40C8700B9194}" presName="bgRect" presStyleLbl="bgShp" presStyleIdx="1" presStyleCnt="2"/>
      <dgm:spPr/>
    </dgm:pt>
    <dgm:pt modelId="{7E2A637A-8A55-4ED0-A8C3-6C9FA4C1105C}" type="pres">
      <dgm:prSet presAssocID="{043FEBF0-B306-452F-9673-40C8700B919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6EAFA569-2718-4B82-BE9A-8D27A3F35700}" type="pres">
      <dgm:prSet presAssocID="{043FEBF0-B306-452F-9673-40C8700B9194}" presName="spaceRect" presStyleCnt="0"/>
      <dgm:spPr/>
    </dgm:pt>
    <dgm:pt modelId="{229E8A4C-25EC-4ED2-93F3-DC37F9C79A8E}" type="pres">
      <dgm:prSet presAssocID="{043FEBF0-B306-452F-9673-40C8700B9194}" presName="parTx" presStyleLbl="revTx" presStyleIdx="1" presStyleCnt="2">
        <dgm:presLayoutVars>
          <dgm:chMax val="0"/>
          <dgm:chPref val="0"/>
        </dgm:presLayoutVars>
      </dgm:prSet>
      <dgm:spPr/>
    </dgm:pt>
  </dgm:ptLst>
  <dgm:cxnLst>
    <dgm:cxn modelId="{5344E70A-D3A0-4873-BD25-33D2D6985DDD}" type="presOf" srcId="{7958235E-8652-4A57-8491-A93FD68EFC95}" destId="{16B7BC40-B056-478B-9181-1EE2B46C7EF9}" srcOrd="0" destOrd="0" presId="urn:microsoft.com/office/officeart/2018/2/layout/IconVerticalSolidList"/>
    <dgm:cxn modelId="{A934151A-D4C3-48A5-A50E-EDE7D051D36A}" type="presOf" srcId="{E8BEA94B-8B90-415A-AD64-D106B080CD7C}" destId="{FB7E2489-2F1C-4D22-ACEB-420921148ED9}" srcOrd="0" destOrd="0" presId="urn:microsoft.com/office/officeart/2018/2/layout/IconVerticalSolidList"/>
    <dgm:cxn modelId="{0709671F-BCDF-432E-B248-7A071875FFD5}" srcId="{7958235E-8652-4A57-8491-A93FD68EFC95}" destId="{E8BEA94B-8B90-415A-AD64-D106B080CD7C}" srcOrd="0" destOrd="0" parTransId="{61A8664D-EC96-4F6A-8B48-EFAEA70C44FF}" sibTransId="{7F29C933-2A1C-43AE-A7A7-3302CB8781D7}"/>
    <dgm:cxn modelId="{D3D89040-9277-4B10-9D64-676D8D672B92}" srcId="{7958235E-8652-4A57-8491-A93FD68EFC95}" destId="{043FEBF0-B306-452F-9673-40C8700B9194}" srcOrd="1" destOrd="0" parTransId="{66DF9563-339B-4761-A412-F1C8597F3DAE}" sibTransId="{253856B2-2383-4110-A414-846796559954}"/>
    <dgm:cxn modelId="{3A8E11D6-2D4B-4986-9E52-7610816A31FF}" type="presOf" srcId="{043FEBF0-B306-452F-9673-40C8700B9194}" destId="{229E8A4C-25EC-4ED2-93F3-DC37F9C79A8E}" srcOrd="0" destOrd="0" presId="urn:microsoft.com/office/officeart/2018/2/layout/IconVerticalSolidList"/>
    <dgm:cxn modelId="{FD5D7FD3-5F08-4EAE-9C81-CD3EB4357806}" type="presParOf" srcId="{16B7BC40-B056-478B-9181-1EE2B46C7EF9}" destId="{2C374926-CB21-4F2A-97A1-7EB9EC80A908}" srcOrd="0" destOrd="0" presId="urn:microsoft.com/office/officeart/2018/2/layout/IconVerticalSolidList"/>
    <dgm:cxn modelId="{42A60388-92E7-4D81-8C88-F46F2C0B895E}" type="presParOf" srcId="{2C374926-CB21-4F2A-97A1-7EB9EC80A908}" destId="{5F8B10F8-17F7-4D48-9D12-D8CA3072FA0F}" srcOrd="0" destOrd="0" presId="urn:microsoft.com/office/officeart/2018/2/layout/IconVerticalSolidList"/>
    <dgm:cxn modelId="{E38F9BEE-9D55-47B2-83B5-613E5B762C44}" type="presParOf" srcId="{2C374926-CB21-4F2A-97A1-7EB9EC80A908}" destId="{8116DB15-1BB3-4B0F-A9DF-04401787E92A}" srcOrd="1" destOrd="0" presId="urn:microsoft.com/office/officeart/2018/2/layout/IconVerticalSolidList"/>
    <dgm:cxn modelId="{0821D176-0AAF-4711-9EEC-E0C4C4D1E27A}" type="presParOf" srcId="{2C374926-CB21-4F2A-97A1-7EB9EC80A908}" destId="{99E6D99A-2BC7-43F6-8A85-EE7BD322FECF}" srcOrd="2" destOrd="0" presId="urn:microsoft.com/office/officeart/2018/2/layout/IconVerticalSolidList"/>
    <dgm:cxn modelId="{09B023DF-892D-442C-8117-C372C2E4354F}" type="presParOf" srcId="{2C374926-CB21-4F2A-97A1-7EB9EC80A908}" destId="{FB7E2489-2F1C-4D22-ACEB-420921148ED9}" srcOrd="3" destOrd="0" presId="urn:microsoft.com/office/officeart/2018/2/layout/IconVerticalSolidList"/>
    <dgm:cxn modelId="{D1CA0BF2-33BE-402D-A6CE-03EB2E03D351}" type="presParOf" srcId="{16B7BC40-B056-478B-9181-1EE2B46C7EF9}" destId="{93794CAA-C8C8-4C2A-8A05-759ED6CD45DB}" srcOrd="1" destOrd="0" presId="urn:microsoft.com/office/officeart/2018/2/layout/IconVerticalSolidList"/>
    <dgm:cxn modelId="{FC749C92-58F7-4830-8B36-307ED8F148DD}" type="presParOf" srcId="{16B7BC40-B056-478B-9181-1EE2B46C7EF9}" destId="{3525187D-AF9C-42B5-8FBB-5F5F69C3179F}" srcOrd="2" destOrd="0" presId="urn:microsoft.com/office/officeart/2018/2/layout/IconVerticalSolidList"/>
    <dgm:cxn modelId="{16937623-E071-4931-93B7-F8F90449A053}" type="presParOf" srcId="{3525187D-AF9C-42B5-8FBB-5F5F69C3179F}" destId="{F84D7683-7C82-4465-932D-6C7E8494DFE6}" srcOrd="0" destOrd="0" presId="urn:microsoft.com/office/officeart/2018/2/layout/IconVerticalSolidList"/>
    <dgm:cxn modelId="{320374AF-E59D-4993-9338-A14F436CDAB2}" type="presParOf" srcId="{3525187D-AF9C-42B5-8FBB-5F5F69C3179F}" destId="{7E2A637A-8A55-4ED0-A8C3-6C9FA4C1105C}" srcOrd="1" destOrd="0" presId="urn:microsoft.com/office/officeart/2018/2/layout/IconVerticalSolidList"/>
    <dgm:cxn modelId="{9DB1406D-FDDC-4DAB-B48E-84B49AF6B67C}" type="presParOf" srcId="{3525187D-AF9C-42B5-8FBB-5F5F69C3179F}" destId="{6EAFA569-2718-4B82-BE9A-8D27A3F35700}" srcOrd="2" destOrd="0" presId="urn:microsoft.com/office/officeart/2018/2/layout/IconVerticalSolidList"/>
    <dgm:cxn modelId="{03C5B7CD-07FD-4617-875C-7010381F7F6F}" type="presParOf" srcId="{3525187D-AF9C-42B5-8FBB-5F5F69C3179F}" destId="{229E8A4C-25EC-4ED2-93F3-DC37F9C79A8E}"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E90F960-EC8B-449B-9700-BE7E6F94686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E44C266-E6E2-43D0-8006-F44E5D775E8E}">
      <dgm:prSet/>
      <dgm:spPr/>
      <dgm:t>
        <a:bodyPr/>
        <a:lstStyle/>
        <a:p>
          <a:r>
            <a:rPr lang="en-US" b="1" dirty="0"/>
            <a:t>Enhancing insights through data visualization in EDA: </a:t>
          </a:r>
          <a:r>
            <a:rPr lang="en-US" dirty="0"/>
            <a:t>Visualizing data aids in identifying patterns and outliers quickly for informed decision-making.</a:t>
          </a:r>
        </a:p>
      </dgm:t>
    </dgm:pt>
    <dgm:pt modelId="{99ED271A-8735-4CE5-AF9B-C80B6B57DA5B}" type="parTrans" cxnId="{C3FF1786-5264-4384-B01C-D60CA6B788B1}">
      <dgm:prSet/>
      <dgm:spPr/>
      <dgm:t>
        <a:bodyPr/>
        <a:lstStyle/>
        <a:p>
          <a:endParaRPr lang="en-US"/>
        </a:p>
      </dgm:t>
    </dgm:pt>
    <dgm:pt modelId="{192A7954-4587-4F5E-BDBB-A1662B58FF06}" type="sibTrans" cxnId="{C3FF1786-5264-4384-B01C-D60CA6B788B1}">
      <dgm:prSet/>
      <dgm:spPr/>
      <dgm:t>
        <a:bodyPr/>
        <a:lstStyle/>
        <a:p>
          <a:endParaRPr lang="en-US"/>
        </a:p>
      </dgm:t>
    </dgm:pt>
    <dgm:pt modelId="{6594DFE4-C0A9-4532-ACED-18335B00BD06}">
      <dgm:prSet/>
      <dgm:spPr/>
      <dgm:t>
        <a:bodyPr/>
        <a:lstStyle/>
        <a:p>
          <a:r>
            <a:rPr lang="en-US" b="1"/>
            <a:t>Utilizing statistical analysis for robust EDA: </a:t>
          </a:r>
          <a:r>
            <a:rPr lang="en-US"/>
            <a:t>Statistical analysis uncovers underlying trends, distributions, and relationships within data sets.</a:t>
          </a:r>
        </a:p>
      </dgm:t>
    </dgm:pt>
    <dgm:pt modelId="{F3EF9503-EFE2-45BA-9AAB-47CD97D5E874}" type="parTrans" cxnId="{7B480A46-1CEE-4019-8C05-C417FD095D11}">
      <dgm:prSet/>
      <dgm:spPr/>
      <dgm:t>
        <a:bodyPr/>
        <a:lstStyle/>
        <a:p>
          <a:endParaRPr lang="en-US"/>
        </a:p>
      </dgm:t>
    </dgm:pt>
    <dgm:pt modelId="{A3AAB59E-AB26-433F-925D-A3FB4D616305}" type="sibTrans" cxnId="{7B480A46-1CEE-4019-8C05-C417FD095D11}">
      <dgm:prSet/>
      <dgm:spPr/>
      <dgm:t>
        <a:bodyPr/>
        <a:lstStyle/>
        <a:p>
          <a:endParaRPr lang="en-US"/>
        </a:p>
      </dgm:t>
    </dgm:pt>
    <dgm:pt modelId="{C2094AC7-2BFB-44F0-8ED5-32E1AF1334B2}">
      <dgm:prSet/>
      <dgm:spPr/>
      <dgm:t>
        <a:bodyPr/>
        <a:lstStyle/>
        <a:p>
          <a:r>
            <a:rPr lang="en-US" b="1" dirty="0"/>
            <a:t>Importance of pattern recognition in EDA techniques: </a:t>
          </a:r>
          <a:r>
            <a:rPr lang="en-US" dirty="0"/>
            <a:t>Pattern recognition helps in automating data insights and detecting anomalies efficiently.</a:t>
          </a:r>
        </a:p>
      </dgm:t>
    </dgm:pt>
    <dgm:pt modelId="{6DE66AE9-3565-4E44-A435-506C0217D682}" type="parTrans" cxnId="{E069F994-06E8-42A5-B6C7-CC26295D6E89}">
      <dgm:prSet/>
      <dgm:spPr/>
      <dgm:t>
        <a:bodyPr/>
        <a:lstStyle/>
        <a:p>
          <a:endParaRPr lang="en-US"/>
        </a:p>
      </dgm:t>
    </dgm:pt>
    <dgm:pt modelId="{4850D598-F16F-400D-99E0-1A3ED362FFD2}" type="sibTrans" cxnId="{E069F994-06E8-42A5-B6C7-CC26295D6E89}">
      <dgm:prSet/>
      <dgm:spPr/>
      <dgm:t>
        <a:bodyPr/>
        <a:lstStyle/>
        <a:p>
          <a:endParaRPr lang="en-US"/>
        </a:p>
      </dgm:t>
    </dgm:pt>
    <dgm:pt modelId="{0812B347-1CA9-48D6-B958-BA7CBD374006}" type="pres">
      <dgm:prSet presAssocID="{3E90F960-EC8B-449B-9700-BE7E6F946866}" presName="root" presStyleCnt="0">
        <dgm:presLayoutVars>
          <dgm:dir/>
          <dgm:resizeHandles val="exact"/>
        </dgm:presLayoutVars>
      </dgm:prSet>
      <dgm:spPr/>
    </dgm:pt>
    <dgm:pt modelId="{FC458624-94D4-4A36-A8B6-4D0586500C79}" type="pres">
      <dgm:prSet presAssocID="{8E44C266-E6E2-43D0-8006-F44E5D775E8E}" presName="compNode" presStyleCnt="0"/>
      <dgm:spPr/>
    </dgm:pt>
    <dgm:pt modelId="{A151EFDD-9C2D-4859-A0C1-3C6B2446955D}" type="pres">
      <dgm:prSet presAssocID="{8E44C266-E6E2-43D0-8006-F44E5D775E8E}" presName="bgRect" presStyleLbl="bgShp" presStyleIdx="0" presStyleCnt="3"/>
      <dgm:spPr/>
    </dgm:pt>
    <dgm:pt modelId="{0FE68140-8F25-41AB-B78F-EA7C21570CC6}" type="pres">
      <dgm:prSet presAssocID="{8E44C266-E6E2-43D0-8006-F44E5D775E8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7EC51E8C-7307-4B24-B407-6BD6058C1048}" type="pres">
      <dgm:prSet presAssocID="{8E44C266-E6E2-43D0-8006-F44E5D775E8E}" presName="spaceRect" presStyleCnt="0"/>
      <dgm:spPr/>
    </dgm:pt>
    <dgm:pt modelId="{7FB65B11-9046-4E71-B3F2-979F735C441C}" type="pres">
      <dgm:prSet presAssocID="{8E44C266-E6E2-43D0-8006-F44E5D775E8E}" presName="parTx" presStyleLbl="revTx" presStyleIdx="0" presStyleCnt="3">
        <dgm:presLayoutVars>
          <dgm:chMax val="0"/>
          <dgm:chPref val="0"/>
        </dgm:presLayoutVars>
      </dgm:prSet>
      <dgm:spPr/>
    </dgm:pt>
    <dgm:pt modelId="{607740CF-E171-4B62-9473-DB3C8228D991}" type="pres">
      <dgm:prSet presAssocID="{192A7954-4587-4F5E-BDBB-A1662B58FF06}" presName="sibTrans" presStyleCnt="0"/>
      <dgm:spPr/>
    </dgm:pt>
    <dgm:pt modelId="{8C538067-BDCC-491D-9141-2096B180F6EB}" type="pres">
      <dgm:prSet presAssocID="{6594DFE4-C0A9-4532-ACED-18335B00BD06}" presName="compNode" presStyleCnt="0"/>
      <dgm:spPr/>
    </dgm:pt>
    <dgm:pt modelId="{6FEE5D3E-9176-4EFB-AC57-CB3FC07CE5C4}" type="pres">
      <dgm:prSet presAssocID="{6594DFE4-C0A9-4532-ACED-18335B00BD06}" presName="bgRect" presStyleLbl="bgShp" presStyleIdx="1" presStyleCnt="3"/>
      <dgm:spPr/>
    </dgm:pt>
    <dgm:pt modelId="{52B8625C-3BAA-4319-A9E4-38B7EFDEB4A0}" type="pres">
      <dgm:prSet presAssocID="{6594DFE4-C0A9-4532-ACED-18335B00BD0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search"/>
        </a:ext>
      </dgm:extLst>
    </dgm:pt>
    <dgm:pt modelId="{B2114FFB-35B6-4394-9851-68431FDFE77C}" type="pres">
      <dgm:prSet presAssocID="{6594DFE4-C0A9-4532-ACED-18335B00BD06}" presName="spaceRect" presStyleCnt="0"/>
      <dgm:spPr/>
    </dgm:pt>
    <dgm:pt modelId="{76015847-E519-4AB2-A227-45ADF30BA32E}" type="pres">
      <dgm:prSet presAssocID="{6594DFE4-C0A9-4532-ACED-18335B00BD06}" presName="parTx" presStyleLbl="revTx" presStyleIdx="1" presStyleCnt="3">
        <dgm:presLayoutVars>
          <dgm:chMax val="0"/>
          <dgm:chPref val="0"/>
        </dgm:presLayoutVars>
      </dgm:prSet>
      <dgm:spPr/>
    </dgm:pt>
    <dgm:pt modelId="{7FD1F04A-2DBE-4B63-A84B-6BF491DBB284}" type="pres">
      <dgm:prSet presAssocID="{A3AAB59E-AB26-433F-925D-A3FB4D616305}" presName="sibTrans" presStyleCnt="0"/>
      <dgm:spPr/>
    </dgm:pt>
    <dgm:pt modelId="{F4917C98-B19A-46B0-A073-90CC63E9F6BF}" type="pres">
      <dgm:prSet presAssocID="{C2094AC7-2BFB-44F0-8ED5-32E1AF1334B2}" presName="compNode" presStyleCnt="0"/>
      <dgm:spPr/>
    </dgm:pt>
    <dgm:pt modelId="{16C4A7A6-2189-48F6-8495-C8465BA95496}" type="pres">
      <dgm:prSet presAssocID="{C2094AC7-2BFB-44F0-8ED5-32E1AF1334B2}" presName="bgRect" presStyleLbl="bgShp" presStyleIdx="2" presStyleCnt="3"/>
      <dgm:spPr/>
    </dgm:pt>
    <dgm:pt modelId="{5C6B15AF-4F45-4B9E-983A-749BD5912208}" type="pres">
      <dgm:prSet presAssocID="{C2094AC7-2BFB-44F0-8ED5-32E1AF1334B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405283A6-9D29-48BF-B2B6-C7492CC4BB67}" type="pres">
      <dgm:prSet presAssocID="{C2094AC7-2BFB-44F0-8ED5-32E1AF1334B2}" presName="spaceRect" presStyleCnt="0"/>
      <dgm:spPr/>
    </dgm:pt>
    <dgm:pt modelId="{BAF650C0-C611-4626-B042-6A0F15F66B5B}" type="pres">
      <dgm:prSet presAssocID="{C2094AC7-2BFB-44F0-8ED5-32E1AF1334B2}" presName="parTx" presStyleLbl="revTx" presStyleIdx="2" presStyleCnt="3">
        <dgm:presLayoutVars>
          <dgm:chMax val="0"/>
          <dgm:chPref val="0"/>
        </dgm:presLayoutVars>
      </dgm:prSet>
      <dgm:spPr/>
    </dgm:pt>
  </dgm:ptLst>
  <dgm:cxnLst>
    <dgm:cxn modelId="{87A34D18-13B2-41C7-B0B5-4CFAA8376AD3}" type="presOf" srcId="{6594DFE4-C0A9-4532-ACED-18335B00BD06}" destId="{76015847-E519-4AB2-A227-45ADF30BA32E}" srcOrd="0" destOrd="0" presId="urn:microsoft.com/office/officeart/2018/2/layout/IconVerticalSolidList"/>
    <dgm:cxn modelId="{4FAF3D63-ECA7-406C-AD3E-21481E77F7BE}" type="presOf" srcId="{3E90F960-EC8B-449B-9700-BE7E6F946866}" destId="{0812B347-1CA9-48D6-B958-BA7CBD374006}" srcOrd="0" destOrd="0" presId="urn:microsoft.com/office/officeart/2018/2/layout/IconVerticalSolidList"/>
    <dgm:cxn modelId="{7B480A46-1CEE-4019-8C05-C417FD095D11}" srcId="{3E90F960-EC8B-449B-9700-BE7E6F946866}" destId="{6594DFE4-C0A9-4532-ACED-18335B00BD06}" srcOrd="1" destOrd="0" parTransId="{F3EF9503-EFE2-45BA-9AAB-47CD97D5E874}" sibTransId="{A3AAB59E-AB26-433F-925D-A3FB4D616305}"/>
    <dgm:cxn modelId="{C3FF1786-5264-4384-B01C-D60CA6B788B1}" srcId="{3E90F960-EC8B-449B-9700-BE7E6F946866}" destId="{8E44C266-E6E2-43D0-8006-F44E5D775E8E}" srcOrd="0" destOrd="0" parTransId="{99ED271A-8735-4CE5-AF9B-C80B6B57DA5B}" sibTransId="{192A7954-4587-4F5E-BDBB-A1662B58FF06}"/>
    <dgm:cxn modelId="{E069F994-06E8-42A5-B6C7-CC26295D6E89}" srcId="{3E90F960-EC8B-449B-9700-BE7E6F946866}" destId="{C2094AC7-2BFB-44F0-8ED5-32E1AF1334B2}" srcOrd="2" destOrd="0" parTransId="{6DE66AE9-3565-4E44-A435-506C0217D682}" sibTransId="{4850D598-F16F-400D-99E0-1A3ED362FFD2}"/>
    <dgm:cxn modelId="{792155D3-59D5-4B30-A891-DD4BA947A5B6}" type="presOf" srcId="{8E44C266-E6E2-43D0-8006-F44E5D775E8E}" destId="{7FB65B11-9046-4E71-B3F2-979F735C441C}" srcOrd="0" destOrd="0" presId="urn:microsoft.com/office/officeart/2018/2/layout/IconVerticalSolidList"/>
    <dgm:cxn modelId="{F501C2D4-87D5-42F5-9FD9-0FE5B61B1BE6}" type="presOf" srcId="{C2094AC7-2BFB-44F0-8ED5-32E1AF1334B2}" destId="{BAF650C0-C611-4626-B042-6A0F15F66B5B}" srcOrd="0" destOrd="0" presId="urn:microsoft.com/office/officeart/2018/2/layout/IconVerticalSolidList"/>
    <dgm:cxn modelId="{1BC8FEA7-B890-4CF8-B498-9445D54C928E}" type="presParOf" srcId="{0812B347-1CA9-48D6-B958-BA7CBD374006}" destId="{FC458624-94D4-4A36-A8B6-4D0586500C79}" srcOrd="0" destOrd="0" presId="urn:microsoft.com/office/officeart/2018/2/layout/IconVerticalSolidList"/>
    <dgm:cxn modelId="{3152F0A6-0C76-4DAB-9377-58931473F775}" type="presParOf" srcId="{FC458624-94D4-4A36-A8B6-4D0586500C79}" destId="{A151EFDD-9C2D-4859-A0C1-3C6B2446955D}" srcOrd="0" destOrd="0" presId="urn:microsoft.com/office/officeart/2018/2/layout/IconVerticalSolidList"/>
    <dgm:cxn modelId="{A7FAD892-890D-434C-91E9-8E9D680BE9F4}" type="presParOf" srcId="{FC458624-94D4-4A36-A8B6-4D0586500C79}" destId="{0FE68140-8F25-41AB-B78F-EA7C21570CC6}" srcOrd="1" destOrd="0" presId="urn:microsoft.com/office/officeart/2018/2/layout/IconVerticalSolidList"/>
    <dgm:cxn modelId="{E3E40F22-B387-4A82-9381-8B98E99C7240}" type="presParOf" srcId="{FC458624-94D4-4A36-A8B6-4D0586500C79}" destId="{7EC51E8C-7307-4B24-B407-6BD6058C1048}" srcOrd="2" destOrd="0" presId="urn:microsoft.com/office/officeart/2018/2/layout/IconVerticalSolidList"/>
    <dgm:cxn modelId="{E7AECBC6-A7EF-433B-9345-9E12AD32FAD9}" type="presParOf" srcId="{FC458624-94D4-4A36-A8B6-4D0586500C79}" destId="{7FB65B11-9046-4E71-B3F2-979F735C441C}" srcOrd="3" destOrd="0" presId="urn:microsoft.com/office/officeart/2018/2/layout/IconVerticalSolidList"/>
    <dgm:cxn modelId="{E209CCDB-A195-4ABD-B4C0-A9DBBD272C6C}" type="presParOf" srcId="{0812B347-1CA9-48D6-B958-BA7CBD374006}" destId="{607740CF-E171-4B62-9473-DB3C8228D991}" srcOrd="1" destOrd="0" presId="urn:microsoft.com/office/officeart/2018/2/layout/IconVerticalSolidList"/>
    <dgm:cxn modelId="{1D1B7C49-5748-4043-9C8B-8F19BD65475D}" type="presParOf" srcId="{0812B347-1CA9-48D6-B958-BA7CBD374006}" destId="{8C538067-BDCC-491D-9141-2096B180F6EB}" srcOrd="2" destOrd="0" presId="urn:microsoft.com/office/officeart/2018/2/layout/IconVerticalSolidList"/>
    <dgm:cxn modelId="{AD98C3B7-DB9B-45E9-9405-CEC4B6BDE904}" type="presParOf" srcId="{8C538067-BDCC-491D-9141-2096B180F6EB}" destId="{6FEE5D3E-9176-4EFB-AC57-CB3FC07CE5C4}" srcOrd="0" destOrd="0" presId="urn:microsoft.com/office/officeart/2018/2/layout/IconVerticalSolidList"/>
    <dgm:cxn modelId="{7854072A-4209-4CEF-9506-41A065CE8674}" type="presParOf" srcId="{8C538067-BDCC-491D-9141-2096B180F6EB}" destId="{52B8625C-3BAA-4319-A9E4-38B7EFDEB4A0}" srcOrd="1" destOrd="0" presId="urn:microsoft.com/office/officeart/2018/2/layout/IconVerticalSolidList"/>
    <dgm:cxn modelId="{226A077B-C99F-4FA4-8BB1-FDC2A16CC19C}" type="presParOf" srcId="{8C538067-BDCC-491D-9141-2096B180F6EB}" destId="{B2114FFB-35B6-4394-9851-68431FDFE77C}" srcOrd="2" destOrd="0" presId="urn:microsoft.com/office/officeart/2018/2/layout/IconVerticalSolidList"/>
    <dgm:cxn modelId="{72FC26BF-E227-46F3-862E-9A733C32105E}" type="presParOf" srcId="{8C538067-BDCC-491D-9141-2096B180F6EB}" destId="{76015847-E519-4AB2-A227-45ADF30BA32E}" srcOrd="3" destOrd="0" presId="urn:microsoft.com/office/officeart/2018/2/layout/IconVerticalSolidList"/>
    <dgm:cxn modelId="{B9ED2545-D247-419A-B0DB-D27F3A674BD7}" type="presParOf" srcId="{0812B347-1CA9-48D6-B958-BA7CBD374006}" destId="{7FD1F04A-2DBE-4B63-A84B-6BF491DBB284}" srcOrd="3" destOrd="0" presId="urn:microsoft.com/office/officeart/2018/2/layout/IconVerticalSolidList"/>
    <dgm:cxn modelId="{BEA1D433-3302-4728-AA97-34445832BA8D}" type="presParOf" srcId="{0812B347-1CA9-48D6-B958-BA7CBD374006}" destId="{F4917C98-B19A-46B0-A073-90CC63E9F6BF}" srcOrd="4" destOrd="0" presId="urn:microsoft.com/office/officeart/2018/2/layout/IconVerticalSolidList"/>
    <dgm:cxn modelId="{AED2E4B8-7066-4543-8819-6D8E6D648968}" type="presParOf" srcId="{F4917C98-B19A-46B0-A073-90CC63E9F6BF}" destId="{16C4A7A6-2189-48F6-8495-C8465BA95496}" srcOrd="0" destOrd="0" presId="urn:microsoft.com/office/officeart/2018/2/layout/IconVerticalSolidList"/>
    <dgm:cxn modelId="{0DBC60CF-BD52-48C7-A336-FC09237ED1B0}" type="presParOf" srcId="{F4917C98-B19A-46B0-A073-90CC63E9F6BF}" destId="{5C6B15AF-4F45-4B9E-983A-749BD5912208}" srcOrd="1" destOrd="0" presId="urn:microsoft.com/office/officeart/2018/2/layout/IconVerticalSolidList"/>
    <dgm:cxn modelId="{772075C2-04CD-4CED-885C-7300CDDA05E3}" type="presParOf" srcId="{F4917C98-B19A-46B0-A073-90CC63E9F6BF}" destId="{405283A6-9D29-48BF-B2B6-C7492CC4BB67}" srcOrd="2" destOrd="0" presId="urn:microsoft.com/office/officeart/2018/2/layout/IconVerticalSolidList"/>
    <dgm:cxn modelId="{70556676-B44C-4357-8A00-0985A334BE44}" type="presParOf" srcId="{F4917C98-B19A-46B0-A073-90CC63E9F6BF}" destId="{BAF650C0-C611-4626-B042-6A0F15F66B5B}"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3965B70-6168-47EE-B502-7891135EF852}"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0D9CE37-3791-4FC0-A4AE-99B71248477F}">
      <dgm:prSet/>
      <dgm:spPr/>
      <dgm:t>
        <a:bodyPr/>
        <a:lstStyle/>
        <a:p>
          <a:r>
            <a:rPr lang="en-US" b="1" dirty="0"/>
            <a:t>Supervised Machine Learning for SQL injection detection: </a:t>
          </a:r>
          <a:r>
            <a:rPr lang="en-US" dirty="0"/>
            <a:t>Supervised learning trains models on labeled data to predict and prevent SQL attacks.</a:t>
          </a:r>
        </a:p>
      </dgm:t>
    </dgm:pt>
    <dgm:pt modelId="{C11CFFE8-30C5-4601-9BAF-03DA84F53698}" type="parTrans" cxnId="{207029A3-F17D-434D-9679-3636BE8BE62C}">
      <dgm:prSet/>
      <dgm:spPr/>
      <dgm:t>
        <a:bodyPr/>
        <a:lstStyle/>
        <a:p>
          <a:endParaRPr lang="en-US"/>
        </a:p>
      </dgm:t>
    </dgm:pt>
    <dgm:pt modelId="{3443AA14-D194-488C-B2E0-C02BEDF61A97}" type="sibTrans" cxnId="{207029A3-F17D-434D-9679-3636BE8BE62C}">
      <dgm:prSet/>
      <dgm:spPr/>
      <dgm:t>
        <a:bodyPr/>
        <a:lstStyle/>
        <a:p>
          <a:endParaRPr lang="en-US"/>
        </a:p>
      </dgm:t>
    </dgm:pt>
    <dgm:pt modelId="{40403E70-19FE-405F-8E39-CE6F44AC4A8E}">
      <dgm:prSet/>
      <dgm:spPr/>
      <dgm:t>
        <a:bodyPr/>
        <a:lstStyle/>
        <a:p>
          <a:r>
            <a:rPr lang="en-US" b="1" dirty="0"/>
            <a:t>Unsupervised Machine Learning for anomaly detection: </a:t>
          </a:r>
          <a:r>
            <a:rPr lang="en-US" dirty="0"/>
            <a:t>Unsupervised learning identifies irregular patterns in SQL queries, indicating potential threats.</a:t>
          </a:r>
        </a:p>
      </dgm:t>
    </dgm:pt>
    <dgm:pt modelId="{C1166629-FA8F-4F26-B513-F0CF832D05FF}" type="parTrans" cxnId="{9B72B31A-4693-4C76-B627-087AC3B3506B}">
      <dgm:prSet/>
      <dgm:spPr/>
      <dgm:t>
        <a:bodyPr/>
        <a:lstStyle/>
        <a:p>
          <a:endParaRPr lang="en-US"/>
        </a:p>
      </dgm:t>
    </dgm:pt>
    <dgm:pt modelId="{DB584AE1-3BB8-47E3-A617-576BEE6EF761}" type="sibTrans" cxnId="{9B72B31A-4693-4C76-B627-087AC3B3506B}">
      <dgm:prSet/>
      <dgm:spPr/>
      <dgm:t>
        <a:bodyPr/>
        <a:lstStyle/>
        <a:p>
          <a:endParaRPr lang="en-US"/>
        </a:p>
      </dgm:t>
    </dgm:pt>
    <dgm:pt modelId="{8DCE2BC4-27D0-4240-905A-9D0828D8B067}" type="pres">
      <dgm:prSet presAssocID="{13965B70-6168-47EE-B502-7891135EF852}" presName="root" presStyleCnt="0">
        <dgm:presLayoutVars>
          <dgm:dir/>
          <dgm:resizeHandles val="exact"/>
        </dgm:presLayoutVars>
      </dgm:prSet>
      <dgm:spPr/>
    </dgm:pt>
    <dgm:pt modelId="{82FFE91F-59A0-4C31-BA43-A3FDFF0202D2}" type="pres">
      <dgm:prSet presAssocID="{20D9CE37-3791-4FC0-A4AE-99B71248477F}" presName="compNode" presStyleCnt="0"/>
      <dgm:spPr/>
    </dgm:pt>
    <dgm:pt modelId="{1F11900F-0510-4022-A2A5-21DD1A3B4FDC}" type="pres">
      <dgm:prSet presAssocID="{20D9CE37-3791-4FC0-A4AE-99B71248477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B9028234-34FD-4F45-95D7-454DEC4F06C4}" type="pres">
      <dgm:prSet presAssocID="{20D9CE37-3791-4FC0-A4AE-99B71248477F}" presName="spaceRect" presStyleCnt="0"/>
      <dgm:spPr/>
    </dgm:pt>
    <dgm:pt modelId="{4E59117F-349D-4146-AF24-197B78BFBFF7}" type="pres">
      <dgm:prSet presAssocID="{20D9CE37-3791-4FC0-A4AE-99B71248477F}" presName="textRect" presStyleLbl="revTx" presStyleIdx="0" presStyleCnt="2">
        <dgm:presLayoutVars>
          <dgm:chMax val="1"/>
          <dgm:chPref val="1"/>
        </dgm:presLayoutVars>
      </dgm:prSet>
      <dgm:spPr/>
    </dgm:pt>
    <dgm:pt modelId="{6E1A474C-1810-482B-8BDE-B574E1227B10}" type="pres">
      <dgm:prSet presAssocID="{3443AA14-D194-488C-B2E0-C02BEDF61A97}" presName="sibTrans" presStyleCnt="0"/>
      <dgm:spPr/>
    </dgm:pt>
    <dgm:pt modelId="{950F18A2-0E09-4F1C-97CE-73E455E247BF}" type="pres">
      <dgm:prSet presAssocID="{40403E70-19FE-405F-8E39-CE6F44AC4A8E}" presName="compNode" presStyleCnt="0"/>
      <dgm:spPr/>
    </dgm:pt>
    <dgm:pt modelId="{38CC82DC-1F17-47B6-B789-5D294C3342C1}" type="pres">
      <dgm:prSet presAssocID="{40403E70-19FE-405F-8E39-CE6F44AC4A8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97749F3E-CC19-4E62-AF7B-850756868E01}" type="pres">
      <dgm:prSet presAssocID="{40403E70-19FE-405F-8E39-CE6F44AC4A8E}" presName="spaceRect" presStyleCnt="0"/>
      <dgm:spPr/>
    </dgm:pt>
    <dgm:pt modelId="{537EC5BC-C5DB-407E-81B8-2959F58EEB7C}" type="pres">
      <dgm:prSet presAssocID="{40403E70-19FE-405F-8E39-CE6F44AC4A8E}" presName="textRect" presStyleLbl="revTx" presStyleIdx="1" presStyleCnt="2">
        <dgm:presLayoutVars>
          <dgm:chMax val="1"/>
          <dgm:chPref val="1"/>
        </dgm:presLayoutVars>
      </dgm:prSet>
      <dgm:spPr/>
    </dgm:pt>
  </dgm:ptLst>
  <dgm:cxnLst>
    <dgm:cxn modelId="{9B72B31A-4693-4C76-B627-087AC3B3506B}" srcId="{13965B70-6168-47EE-B502-7891135EF852}" destId="{40403E70-19FE-405F-8E39-CE6F44AC4A8E}" srcOrd="1" destOrd="0" parTransId="{C1166629-FA8F-4F26-B513-F0CF832D05FF}" sibTransId="{DB584AE1-3BB8-47E3-A617-576BEE6EF761}"/>
    <dgm:cxn modelId="{4913155B-9DAF-46ED-ACA1-DCD2DB9A4566}" type="presOf" srcId="{13965B70-6168-47EE-B502-7891135EF852}" destId="{8DCE2BC4-27D0-4240-905A-9D0828D8B067}" srcOrd="0" destOrd="0" presId="urn:microsoft.com/office/officeart/2018/2/layout/IconLabelList"/>
    <dgm:cxn modelId="{99851E97-0BEC-4EC5-BA0D-03E707425D78}" type="presOf" srcId="{20D9CE37-3791-4FC0-A4AE-99B71248477F}" destId="{4E59117F-349D-4146-AF24-197B78BFBFF7}" srcOrd="0" destOrd="0" presId="urn:microsoft.com/office/officeart/2018/2/layout/IconLabelList"/>
    <dgm:cxn modelId="{207029A3-F17D-434D-9679-3636BE8BE62C}" srcId="{13965B70-6168-47EE-B502-7891135EF852}" destId="{20D9CE37-3791-4FC0-A4AE-99B71248477F}" srcOrd="0" destOrd="0" parTransId="{C11CFFE8-30C5-4601-9BAF-03DA84F53698}" sibTransId="{3443AA14-D194-488C-B2E0-C02BEDF61A97}"/>
    <dgm:cxn modelId="{7CA105ED-62CE-471C-BFAC-D91CB8F4391E}" type="presOf" srcId="{40403E70-19FE-405F-8E39-CE6F44AC4A8E}" destId="{537EC5BC-C5DB-407E-81B8-2959F58EEB7C}" srcOrd="0" destOrd="0" presId="urn:microsoft.com/office/officeart/2018/2/layout/IconLabelList"/>
    <dgm:cxn modelId="{6E315772-8CF4-42FB-8F6C-9B8D4D0771CF}" type="presParOf" srcId="{8DCE2BC4-27D0-4240-905A-9D0828D8B067}" destId="{82FFE91F-59A0-4C31-BA43-A3FDFF0202D2}" srcOrd="0" destOrd="0" presId="urn:microsoft.com/office/officeart/2018/2/layout/IconLabelList"/>
    <dgm:cxn modelId="{61125BC3-A47D-4FAE-8A43-DC5FBAFE5399}" type="presParOf" srcId="{82FFE91F-59A0-4C31-BA43-A3FDFF0202D2}" destId="{1F11900F-0510-4022-A2A5-21DD1A3B4FDC}" srcOrd="0" destOrd="0" presId="urn:microsoft.com/office/officeart/2018/2/layout/IconLabelList"/>
    <dgm:cxn modelId="{02964F27-C3B1-4DA7-A94B-859058B92CF9}" type="presParOf" srcId="{82FFE91F-59A0-4C31-BA43-A3FDFF0202D2}" destId="{B9028234-34FD-4F45-95D7-454DEC4F06C4}" srcOrd="1" destOrd="0" presId="urn:microsoft.com/office/officeart/2018/2/layout/IconLabelList"/>
    <dgm:cxn modelId="{9E26A3E5-701A-4191-B57E-7939BD431F19}" type="presParOf" srcId="{82FFE91F-59A0-4C31-BA43-A3FDFF0202D2}" destId="{4E59117F-349D-4146-AF24-197B78BFBFF7}" srcOrd="2" destOrd="0" presId="urn:microsoft.com/office/officeart/2018/2/layout/IconLabelList"/>
    <dgm:cxn modelId="{1376D3BE-1EB6-4544-86FD-A8490DC0AB2A}" type="presParOf" srcId="{8DCE2BC4-27D0-4240-905A-9D0828D8B067}" destId="{6E1A474C-1810-482B-8BDE-B574E1227B10}" srcOrd="1" destOrd="0" presId="urn:microsoft.com/office/officeart/2018/2/layout/IconLabelList"/>
    <dgm:cxn modelId="{C8E09CC1-E28F-4A27-9EE0-BB3521FA1908}" type="presParOf" srcId="{8DCE2BC4-27D0-4240-905A-9D0828D8B067}" destId="{950F18A2-0E09-4F1C-97CE-73E455E247BF}" srcOrd="2" destOrd="0" presId="urn:microsoft.com/office/officeart/2018/2/layout/IconLabelList"/>
    <dgm:cxn modelId="{3D15E98E-23FA-4936-B537-9FF7CBCF67EE}" type="presParOf" srcId="{950F18A2-0E09-4F1C-97CE-73E455E247BF}" destId="{38CC82DC-1F17-47B6-B789-5D294C3342C1}" srcOrd="0" destOrd="0" presId="urn:microsoft.com/office/officeart/2018/2/layout/IconLabelList"/>
    <dgm:cxn modelId="{9A61BA55-1BD8-494F-AAC9-0ADB2627284E}" type="presParOf" srcId="{950F18A2-0E09-4F1C-97CE-73E455E247BF}" destId="{97749F3E-CC19-4E62-AF7B-850756868E01}" srcOrd="1" destOrd="0" presId="urn:microsoft.com/office/officeart/2018/2/layout/IconLabelList"/>
    <dgm:cxn modelId="{55974701-0E55-49F8-9987-521B8AB2FE42}" type="presParOf" srcId="{950F18A2-0E09-4F1C-97CE-73E455E247BF}" destId="{537EC5BC-C5DB-407E-81B8-2959F58EEB7C}"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790D661-4E91-433F-AB4D-BE6F63416E21}" type="doc">
      <dgm:prSet loTypeId="urn:microsoft.com/office/officeart/2005/8/layout/chart3" loCatId="cycle" qsTypeId="urn:microsoft.com/office/officeart/2005/8/quickstyle/simple1" qsCatId="simple" csTypeId="urn:microsoft.com/office/officeart/2005/8/colors/accent1_2" csCatId="accent1"/>
      <dgm:spPr/>
      <dgm:t>
        <a:bodyPr/>
        <a:lstStyle/>
        <a:p>
          <a:endParaRPr lang="en-US"/>
        </a:p>
      </dgm:t>
    </dgm:pt>
    <dgm:pt modelId="{696BC57C-2062-45E9-8E20-E1F162303D2A}">
      <dgm:prSet/>
      <dgm:spPr/>
      <dgm:t>
        <a:bodyPr/>
        <a:lstStyle/>
        <a:p>
          <a:r>
            <a:rPr lang="en-US" b="1" dirty="0"/>
            <a:t>Role of Web Application Firewalls (WAFs): </a:t>
          </a:r>
          <a:r>
            <a:rPr lang="en-US" dirty="0"/>
            <a:t>WAFs protect web applications by filtering and monitoring HTTP traffic.</a:t>
          </a:r>
        </a:p>
      </dgm:t>
    </dgm:pt>
    <dgm:pt modelId="{E203BB37-CD83-4367-8672-91AF6DF5E520}" type="parTrans" cxnId="{487011AE-5B61-43F9-B973-7E4395DBF7D4}">
      <dgm:prSet/>
      <dgm:spPr/>
      <dgm:t>
        <a:bodyPr/>
        <a:lstStyle/>
        <a:p>
          <a:endParaRPr lang="en-US"/>
        </a:p>
      </dgm:t>
    </dgm:pt>
    <dgm:pt modelId="{B27A1ECE-FC4A-4AE4-9AE0-9ED0D62810EC}" type="sibTrans" cxnId="{487011AE-5B61-43F9-B973-7E4395DBF7D4}">
      <dgm:prSet/>
      <dgm:spPr/>
      <dgm:t>
        <a:bodyPr/>
        <a:lstStyle/>
        <a:p>
          <a:endParaRPr lang="en-US"/>
        </a:p>
      </dgm:t>
    </dgm:pt>
    <dgm:pt modelId="{4796026F-7029-4540-8D3E-1AC377A49BDC}">
      <dgm:prSet/>
      <dgm:spPr/>
      <dgm:t>
        <a:bodyPr/>
        <a:lstStyle/>
        <a:p>
          <a:r>
            <a:rPr lang="en-US" b="1"/>
            <a:t>Importance of SQL Injection Scanners: </a:t>
          </a:r>
          <a:r>
            <a:rPr lang="en-US"/>
            <a:t>SQL injection scanners identify and mitigate vulnerabilities in web applications effectively.</a:t>
          </a:r>
        </a:p>
      </dgm:t>
    </dgm:pt>
    <dgm:pt modelId="{527D3E5C-2BDA-4FE5-8457-5D1C5466785A}" type="parTrans" cxnId="{E37B3F8F-B035-4590-BF85-4AF7102584E0}">
      <dgm:prSet/>
      <dgm:spPr/>
      <dgm:t>
        <a:bodyPr/>
        <a:lstStyle/>
        <a:p>
          <a:endParaRPr lang="en-US"/>
        </a:p>
      </dgm:t>
    </dgm:pt>
    <dgm:pt modelId="{AFACC893-7714-41E4-B7E1-897686247E52}" type="sibTrans" cxnId="{E37B3F8F-B035-4590-BF85-4AF7102584E0}">
      <dgm:prSet/>
      <dgm:spPr/>
      <dgm:t>
        <a:bodyPr/>
        <a:lstStyle/>
        <a:p>
          <a:endParaRPr lang="en-US"/>
        </a:p>
      </dgm:t>
    </dgm:pt>
    <dgm:pt modelId="{6B6A5882-5079-4245-A38E-D4C674159C55}" type="pres">
      <dgm:prSet presAssocID="{7790D661-4E91-433F-AB4D-BE6F63416E21}" presName="compositeShape" presStyleCnt="0">
        <dgm:presLayoutVars>
          <dgm:chMax val="7"/>
          <dgm:dir/>
          <dgm:resizeHandles val="exact"/>
        </dgm:presLayoutVars>
      </dgm:prSet>
      <dgm:spPr/>
    </dgm:pt>
    <dgm:pt modelId="{BC9ED885-C40F-40C1-8F27-A19AFE59A126}" type="pres">
      <dgm:prSet presAssocID="{7790D661-4E91-433F-AB4D-BE6F63416E21}" presName="wedge1" presStyleLbl="node1" presStyleIdx="0" presStyleCnt="2" custLinFactNeighborY="0"/>
      <dgm:spPr/>
    </dgm:pt>
    <dgm:pt modelId="{E5ABAAB1-F741-4065-97D9-DA3A65764064}" type="pres">
      <dgm:prSet presAssocID="{7790D661-4E91-433F-AB4D-BE6F63416E21}" presName="wedge1Tx" presStyleLbl="node1" presStyleIdx="0" presStyleCnt="2">
        <dgm:presLayoutVars>
          <dgm:chMax val="0"/>
          <dgm:chPref val="0"/>
          <dgm:bulletEnabled val="1"/>
        </dgm:presLayoutVars>
      </dgm:prSet>
      <dgm:spPr/>
    </dgm:pt>
    <dgm:pt modelId="{39E5F98E-E6BB-4112-8F32-E230D09BD2EC}" type="pres">
      <dgm:prSet presAssocID="{7790D661-4E91-433F-AB4D-BE6F63416E21}" presName="wedge2" presStyleLbl="node1" presStyleIdx="1" presStyleCnt="2"/>
      <dgm:spPr/>
    </dgm:pt>
    <dgm:pt modelId="{155E4CA3-830C-456C-962A-290770F05CB3}" type="pres">
      <dgm:prSet presAssocID="{7790D661-4E91-433F-AB4D-BE6F63416E21}" presName="wedge2Tx" presStyleLbl="node1" presStyleIdx="1" presStyleCnt="2">
        <dgm:presLayoutVars>
          <dgm:chMax val="0"/>
          <dgm:chPref val="0"/>
          <dgm:bulletEnabled val="1"/>
        </dgm:presLayoutVars>
      </dgm:prSet>
      <dgm:spPr/>
    </dgm:pt>
  </dgm:ptLst>
  <dgm:cxnLst>
    <dgm:cxn modelId="{DBEE4114-AF7F-49CB-84D8-808A3DF393DF}" type="presOf" srcId="{7790D661-4E91-433F-AB4D-BE6F63416E21}" destId="{6B6A5882-5079-4245-A38E-D4C674159C55}" srcOrd="0" destOrd="0" presId="urn:microsoft.com/office/officeart/2005/8/layout/chart3"/>
    <dgm:cxn modelId="{DF0D2D87-85A0-4128-A116-EE4244604D90}" type="presOf" srcId="{4796026F-7029-4540-8D3E-1AC377A49BDC}" destId="{155E4CA3-830C-456C-962A-290770F05CB3}" srcOrd="1" destOrd="0" presId="urn:microsoft.com/office/officeart/2005/8/layout/chart3"/>
    <dgm:cxn modelId="{E37B3F8F-B035-4590-BF85-4AF7102584E0}" srcId="{7790D661-4E91-433F-AB4D-BE6F63416E21}" destId="{4796026F-7029-4540-8D3E-1AC377A49BDC}" srcOrd="1" destOrd="0" parTransId="{527D3E5C-2BDA-4FE5-8457-5D1C5466785A}" sibTransId="{AFACC893-7714-41E4-B7E1-897686247E52}"/>
    <dgm:cxn modelId="{5D689F94-E47E-4C17-B0CE-8B010DE8D02B}" type="presOf" srcId="{696BC57C-2062-45E9-8E20-E1F162303D2A}" destId="{BC9ED885-C40F-40C1-8F27-A19AFE59A126}" srcOrd="0" destOrd="0" presId="urn:microsoft.com/office/officeart/2005/8/layout/chart3"/>
    <dgm:cxn modelId="{3ECEBEA6-817D-4D29-8E5F-AC2B21130356}" type="presOf" srcId="{696BC57C-2062-45E9-8E20-E1F162303D2A}" destId="{E5ABAAB1-F741-4065-97D9-DA3A65764064}" srcOrd="1" destOrd="0" presId="urn:microsoft.com/office/officeart/2005/8/layout/chart3"/>
    <dgm:cxn modelId="{487011AE-5B61-43F9-B973-7E4395DBF7D4}" srcId="{7790D661-4E91-433F-AB4D-BE6F63416E21}" destId="{696BC57C-2062-45E9-8E20-E1F162303D2A}" srcOrd="0" destOrd="0" parTransId="{E203BB37-CD83-4367-8672-91AF6DF5E520}" sibTransId="{B27A1ECE-FC4A-4AE4-9AE0-9ED0D62810EC}"/>
    <dgm:cxn modelId="{0E0671EE-EE38-47FC-A3F2-B878894F7894}" type="presOf" srcId="{4796026F-7029-4540-8D3E-1AC377A49BDC}" destId="{39E5F98E-E6BB-4112-8F32-E230D09BD2EC}" srcOrd="0" destOrd="0" presId="urn:microsoft.com/office/officeart/2005/8/layout/chart3"/>
    <dgm:cxn modelId="{C95E72CB-C90C-4BF1-BC47-6B463C535947}" type="presParOf" srcId="{6B6A5882-5079-4245-A38E-D4C674159C55}" destId="{BC9ED885-C40F-40C1-8F27-A19AFE59A126}" srcOrd="0" destOrd="0" presId="urn:microsoft.com/office/officeart/2005/8/layout/chart3"/>
    <dgm:cxn modelId="{EEBC1F51-5490-4D50-B79B-5D103CEE67F3}" type="presParOf" srcId="{6B6A5882-5079-4245-A38E-D4C674159C55}" destId="{E5ABAAB1-F741-4065-97D9-DA3A65764064}" srcOrd="1" destOrd="0" presId="urn:microsoft.com/office/officeart/2005/8/layout/chart3"/>
    <dgm:cxn modelId="{42A7E9DA-CE8C-4A43-A919-05226F60C1A8}" type="presParOf" srcId="{6B6A5882-5079-4245-A38E-D4C674159C55}" destId="{39E5F98E-E6BB-4112-8F32-E230D09BD2EC}" srcOrd="2" destOrd="0" presId="urn:microsoft.com/office/officeart/2005/8/layout/chart3"/>
    <dgm:cxn modelId="{333E7FA2-BD1C-4CDB-B8F9-A4391626B275}" type="presParOf" srcId="{6B6A5882-5079-4245-A38E-D4C674159C55}" destId="{155E4CA3-830C-456C-962A-290770F05CB3}" srcOrd="3"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1BD5AC7-B7C3-41BA-BF32-0E5B734D160B}"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389B2FFF-57DA-4B61-9348-0DBE59B8B76C}">
      <dgm:prSet/>
      <dgm:spPr/>
      <dgm:t>
        <a:bodyPr/>
        <a:lstStyle/>
        <a:p>
          <a:pPr>
            <a:lnSpc>
              <a:spcPct val="100000"/>
            </a:lnSpc>
          </a:pPr>
          <a:r>
            <a:rPr lang="en-US" b="1"/>
            <a:t>Implementing Secure Coding Practices: </a:t>
          </a:r>
          <a:r>
            <a:rPr lang="en-US"/>
            <a:t>Secure coding practices mitigate vulnerabilities, enhancing web application security effectively.</a:t>
          </a:r>
        </a:p>
      </dgm:t>
    </dgm:pt>
    <dgm:pt modelId="{4542BF18-6696-4AC6-B1B7-4DDA348CEA0B}" type="parTrans" cxnId="{F2248136-28D3-46F4-87A7-0AA83CC890D3}">
      <dgm:prSet/>
      <dgm:spPr/>
      <dgm:t>
        <a:bodyPr/>
        <a:lstStyle/>
        <a:p>
          <a:endParaRPr lang="en-US"/>
        </a:p>
      </dgm:t>
    </dgm:pt>
    <dgm:pt modelId="{F7F0177F-1A95-4C20-A756-78B2C271E30A}" type="sibTrans" cxnId="{F2248136-28D3-46F4-87A7-0AA83CC890D3}">
      <dgm:prSet/>
      <dgm:spPr/>
      <dgm:t>
        <a:bodyPr/>
        <a:lstStyle/>
        <a:p>
          <a:endParaRPr lang="en-US"/>
        </a:p>
      </dgm:t>
    </dgm:pt>
    <dgm:pt modelId="{42832B7B-3822-411E-ABD1-04FB424C2676}">
      <dgm:prSet/>
      <dgm:spPr/>
      <dgm:t>
        <a:bodyPr/>
        <a:lstStyle/>
        <a:p>
          <a:pPr>
            <a:lnSpc>
              <a:spcPct val="100000"/>
            </a:lnSpc>
          </a:pPr>
          <a:r>
            <a:rPr lang="en-US" b="1"/>
            <a:t>Regular Security Audits for Compliance: </a:t>
          </a:r>
          <a:r>
            <a:rPr lang="en-US"/>
            <a:t>Security audits ensure compliance with standards and identify potential risks proactively.</a:t>
          </a:r>
        </a:p>
      </dgm:t>
    </dgm:pt>
    <dgm:pt modelId="{95FE07E1-561C-413A-BFEE-78FC771714AF}" type="parTrans" cxnId="{EE659514-0279-403B-9A87-F6778646ACE3}">
      <dgm:prSet/>
      <dgm:spPr/>
      <dgm:t>
        <a:bodyPr/>
        <a:lstStyle/>
        <a:p>
          <a:endParaRPr lang="en-US"/>
        </a:p>
      </dgm:t>
    </dgm:pt>
    <dgm:pt modelId="{8936D90C-E8BE-4899-993D-2EB8DAAB4112}" type="sibTrans" cxnId="{EE659514-0279-403B-9A87-F6778646ACE3}">
      <dgm:prSet/>
      <dgm:spPr/>
      <dgm:t>
        <a:bodyPr/>
        <a:lstStyle/>
        <a:p>
          <a:endParaRPr lang="en-US"/>
        </a:p>
      </dgm:t>
    </dgm:pt>
    <dgm:pt modelId="{0506BBBA-A05E-401F-AD27-AAA3DD96CA36}">
      <dgm:prSet/>
      <dgm:spPr/>
      <dgm:t>
        <a:bodyPr/>
        <a:lstStyle/>
        <a:p>
          <a:pPr>
            <a:lnSpc>
              <a:spcPct val="100000"/>
            </a:lnSpc>
          </a:pPr>
          <a:r>
            <a:rPr lang="en-US" b="1"/>
            <a:t>Developer Training on Security Best Practices: </a:t>
          </a:r>
          <a:r>
            <a:rPr lang="en-US"/>
            <a:t>Training empowers developers to implement secure coding techniques, fostering a security-conscious culture.</a:t>
          </a:r>
        </a:p>
      </dgm:t>
    </dgm:pt>
    <dgm:pt modelId="{C27BF364-CEC0-4BFA-8D3C-25EE036821DD}" type="parTrans" cxnId="{7CBC6D2D-0A18-4BEF-96FB-D21BF492BA76}">
      <dgm:prSet/>
      <dgm:spPr/>
      <dgm:t>
        <a:bodyPr/>
        <a:lstStyle/>
        <a:p>
          <a:endParaRPr lang="en-US"/>
        </a:p>
      </dgm:t>
    </dgm:pt>
    <dgm:pt modelId="{7E2685B4-4BE9-4C36-9DFC-AC6FD9F673BF}" type="sibTrans" cxnId="{7CBC6D2D-0A18-4BEF-96FB-D21BF492BA76}">
      <dgm:prSet/>
      <dgm:spPr/>
      <dgm:t>
        <a:bodyPr/>
        <a:lstStyle/>
        <a:p>
          <a:endParaRPr lang="en-US"/>
        </a:p>
      </dgm:t>
    </dgm:pt>
    <dgm:pt modelId="{CD9FC8BA-4B5B-43CD-AEBE-9C0DB6A4B79A}" type="pres">
      <dgm:prSet presAssocID="{11BD5AC7-B7C3-41BA-BF32-0E5B734D160B}" presName="root" presStyleCnt="0">
        <dgm:presLayoutVars>
          <dgm:dir/>
          <dgm:resizeHandles val="exact"/>
        </dgm:presLayoutVars>
      </dgm:prSet>
      <dgm:spPr/>
    </dgm:pt>
    <dgm:pt modelId="{292BEFB2-265C-4CE9-8C6E-80F588A2A4D2}" type="pres">
      <dgm:prSet presAssocID="{389B2FFF-57DA-4B61-9348-0DBE59B8B76C}" presName="compNode" presStyleCnt="0"/>
      <dgm:spPr/>
    </dgm:pt>
    <dgm:pt modelId="{CC3953F6-3766-4783-A048-D19CAABBB4B5}" type="pres">
      <dgm:prSet presAssocID="{389B2FFF-57DA-4B61-9348-0DBE59B8B76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ock"/>
        </a:ext>
      </dgm:extLst>
    </dgm:pt>
    <dgm:pt modelId="{2BE2BA9B-C7F0-4E3E-A9A9-8EC2D187A000}" type="pres">
      <dgm:prSet presAssocID="{389B2FFF-57DA-4B61-9348-0DBE59B8B76C}" presName="spaceRect" presStyleCnt="0"/>
      <dgm:spPr/>
    </dgm:pt>
    <dgm:pt modelId="{80AB02AC-7786-42EC-A6F2-21095BF4A0D2}" type="pres">
      <dgm:prSet presAssocID="{389B2FFF-57DA-4B61-9348-0DBE59B8B76C}" presName="textRect" presStyleLbl="revTx" presStyleIdx="0" presStyleCnt="3">
        <dgm:presLayoutVars>
          <dgm:chMax val="1"/>
          <dgm:chPref val="1"/>
        </dgm:presLayoutVars>
      </dgm:prSet>
      <dgm:spPr/>
    </dgm:pt>
    <dgm:pt modelId="{66A1859C-04D0-4781-90D1-F3021D246170}" type="pres">
      <dgm:prSet presAssocID="{F7F0177F-1A95-4C20-A756-78B2C271E30A}" presName="sibTrans" presStyleCnt="0"/>
      <dgm:spPr/>
    </dgm:pt>
    <dgm:pt modelId="{A8EE9543-4BFE-43C5-BC72-D105A30FAA9E}" type="pres">
      <dgm:prSet presAssocID="{42832B7B-3822-411E-ABD1-04FB424C2676}" presName="compNode" presStyleCnt="0"/>
      <dgm:spPr/>
    </dgm:pt>
    <dgm:pt modelId="{53951C8E-868F-4FC6-8970-98EEBB286E16}" type="pres">
      <dgm:prSet presAssocID="{42832B7B-3822-411E-ABD1-04FB424C267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gnifying glass"/>
        </a:ext>
      </dgm:extLst>
    </dgm:pt>
    <dgm:pt modelId="{84DA9E5A-43DA-4369-A84C-90056E24C0B7}" type="pres">
      <dgm:prSet presAssocID="{42832B7B-3822-411E-ABD1-04FB424C2676}" presName="spaceRect" presStyleCnt="0"/>
      <dgm:spPr/>
    </dgm:pt>
    <dgm:pt modelId="{7D710C8F-86DD-49F9-B026-DA1CB260F909}" type="pres">
      <dgm:prSet presAssocID="{42832B7B-3822-411E-ABD1-04FB424C2676}" presName="textRect" presStyleLbl="revTx" presStyleIdx="1" presStyleCnt="3">
        <dgm:presLayoutVars>
          <dgm:chMax val="1"/>
          <dgm:chPref val="1"/>
        </dgm:presLayoutVars>
      </dgm:prSet>
      <dgm:spPr/>
    </dgm:pt>
    <dgm:pt modelId="{CE6675CB-54BE-48B1-BE6D-4FA5CC5222C6}" type="pres">
      <dgm:prSet presAssocID="{8936D90C-E8BE-4899-993D-2EB8DAAB4112}" presName="sibTrans" presStyleCnt="0"/>
      <dgm:spPr/>
    </dgm:pt>
    <dgm:pt modelId="{63199635-7308-4E1B-905E-D124BEEA0BBE}" type="pres">
      <dgm:prSet presAssocID="{0506BBBA-A05E-401F-AD27-AAA3DD96CA36}" presName="compNode" presStyleCnt="0"/>
      <dgm:spPr/>
    </dgm:pt>
    <dgm:pt modelId="{6BD3BA3E-2FD6-45BC-A333-41291C12565A}" type="pres">
      <dgm:prSet presAssocID="{0506BBBA-A05E-401F-AD27-AAA3DD96CA3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loud Computing"/>
        </a:ext>
      </dgm:extLst>
    </dgm:pt>
    <dgm:pt modelId="{FD5C145B-C5AD-467C-B91E-80DF75D4243C}" type="pres">
      <dgm:prSet presAssocID="{0506BBBA-A05E-401F-AD27-AAA3DD96CA36}" presName="spaceRect" presStyleCnt="0"/>
      <dgm:spPr/>
    </dgm:pt>
    <dgm:pt modelId="{1649B4C8-AB9D-4645-8744-274143122E58}" type="pres">
      <dgm:prSet presAssocID="{0506BBBA-A05E-401F-AD27-AAA3DD96CA36}" presName="textRect" presStyleLbl="revTx" presStyleIdx="2" presStyleCnt="3">
        <dgm:presLayoutVars>
          <dgm:chMax val="1"/>
          <dgm:chPref val="1"/>
        </dgm:presLayoutVars>
      </dgm:prSet>
      <dgm:spPr/>
    </dgm:pt>
  </dgm:ptLst>
  <dgm:cxnLst>
    <dgm:cxn modelId="{EE659514-0279-403B-9A87-F6778646ACE3}" srcId="{11BD5AC7-B7C3-41BA-BF32-0E5B734D160B}" destId="{42832B7B-3822-411E-ABD1-04FB424C2676}" srcOrd="1" destOrd="0" parTransId="{95FE07E1-561C-413A-BFEE-78FC771714AF}" sibTransId="{8936D90C-E8BE-4899-993D-2EB8DAAB4112}"/>
    <dgm:cxn modelId="{7CBC6D2D-0A18-4BEF-96FB-D21BF492BA76}" srcId="{11BD5AC7-B7C3-41BA-BF32-0E5B734D160B}" destId="{0506BBBA-A05E-401F-AD27-AAA3DD96CA36}" srcOrd="2" destOrd="0" parTransId="{C27BF364-CEC0-4BFA-8D3C-25EE036821DD}" sibTransId="{7E2685B4-4BE9-4C36-9DFC-AC6FD9F673BF}"/>
    <dgm:cxn modelId="{F2248136-28D3-46F4-87A7-0AA83CC890D3}" srcId="{11BD5AC7-B7C3-41BA-BF32-0E5B734D160B}" destId="{389B2FFF-57DA-4B61-9348-0DBE59B8B76C}" srcOrd="0" destOrd="0" parTransId="{4542BF18-6696-4AC6-B1B7-4DDA348CEA0B}" sibTransId="{F7F0177F-1A95-4C20-A756-78B2C271E30A}"/>
    <dgm:cxn modelId="{30604543-0437-4491-930C-251F4B95BBB9}" type="presOf" srcId="{11BD5AC7-B7C3-41BA-BF32-0E5B734D160B}" destId="{CD9FC8BA-4B5B-43CD-AEBE-9C0DB6A4B79A}" srcOrd="0" destOrd="0" presId="urn:microsoft.com/office/officeart/2018/2/layout/IconLabelList"/>
    <dgm:cxn modelId="{29FB4149-07C0-4F57-BC3D-6337926CC672}" type="presOf" srcId="{389B2FFF-57DA-4B61-9348-0DBE59B8B76C}" destId="{80AB02AC-7786-42EC-A6F2-21095BF4A0D2}" srcOrd="0" destOrd="0" presId="urn:microsoft.com/office/officeart/2018/2/layout/IconLabelList"/>
    <dgm:cxn modelId="{CC4D41CB-9D18-454A-8156-48128C4C2B3E}" type="presOf" srcId="{0506BBBA-A05E-401F-AD27-AAA3DD96CA36}" destId="{1649B4C8-AB9D-4645-8744-274143122E58}" srcOrd="0" destOrd="0" presId="urn:microsoft.com/office/officeart/2018/2/layout/IconLabelList"/>
    <dgm:cxn modelId="{DDB939CF-CA91-4E60-9D08-BA8F42462D2D}" type="presOf" srcId="{42832B7B-3822-411E-ABD1-04FB424C2676}" destId="{7D710C8F-86DD-49F9-B026-DA1CB260F909}" srcOrd="0" destOrd="0" presId="urn:microsoft.com/office/officeart/2018/2/layout/IconLabelList"/>
    <dgm:cxn modelId="{0D36D59F-8AD7-4D02-9F00-BF6116153CB4}" type="presParOf" srcId="{CD9FC8BA-4B5B-43CD-AEBE-9C0DB6A4B79A}" destId="{292BEFB2-265C-4CE9-8C6E-80F588A2A4D2}" srcOrd="0" destOrd="0" presId="urn:microsoft.com/office/officeart/2018/2/layout/IconLabelList"/>
    <dgm:cxn modelId="{3AD82DE5-E50F-4327-8179-7091CA910B34}" type="presParOf" srcId="{292BEFB2-265C-4CE9-8C6E-80F588A2A4D2}" destId="{CC3953F6-3766-4783-A048-D19CAABBB4B5}" srcOrd="0" destOrd="0" presId="urn:microsoft.com/office/officeart/2018/2/layout/IconLabelList"/>
    <dgm:cxn modelId="{BFE485E4-8EBA-450D-A664-A4D089D68744}" type="presParOf" srcId="{292BEFB2-265C-4CE9-8C6E-80F588A2A4D2}" destId="{2BE2BA9B-C7F0-4E3E-A9A9-8EC2D187A000}" srcOrd="1" destOrd="0" presId="urn:microsoft.com/office/officeart/2018/2/layout/IconLabelList"/>
    <dgm:cxn modelId="{30F73897-FE4E-4400-BBB5-C685335B9D8D}" type="presParOf" srcId="{292BEFB2-265C-4CE9-8C6E-80F588A2A4D2}" destId="{80AB02AC-7786-42EC-A6F2-21095BF4A0D2}" srcOrd="2" destOrd="0" presId="urn:microsoft.com/office/officeart/2018/2/layout/IconLabelList"/>
    <dgm:cxn modelId="{39CB91D3-E031-4A7F-91E9-418F2313D2CE}" type="presParOf" srcId="{CD9FC8BA-4B5B-43CD-AEBE-9C0DB6A4B79A}" destId="{66A1859C-04D0-4781-90D1-F3021D246170}" srcOrd="1" destOrd="0" presId="urn:microsoft.com/office/officeart/2018/2/layout/IconLabelList"/>
    <dgm:cxn modelId="{D97DF7AF-3AFC-4CBB-82E3-E2F09D56E8FF}" type="presParOf" srcId="{CD9FC8BA-4B5B-43CD-AEBE-9C0DB6A4B79A}" destId="{A8EE9543-4BFE-43C5-BC72-D105A30FAA9E}" srcOrd="2" destOrd="0" presId="urn:microsoft.com/office/officeart/2018/2/layout/IconLabelList"/>
    <dgm:cxn modelId="{1E439BE8-0DB3-4C5D-AB73-D4E957F03C81}" type="presParOf" srcId="{A8EE9543-4BFE-43C5-BC72-D105A30FAA9E}" destId="{53951C8E-868F-4FC6-8970-98EEBB286E16}" srcOrd="0" destOrd="0" presId="urn:microsoft.com/office/officeart/2018/2/layout/IconLabelList"/>
    <dgm:cxn modelId="{39954962-80C4-4570-9DF3-F9018E7B371E}" type="presParOf" srcId="{A8EE9543-4BFE-43C5-BC72-D105A30FAA9E}" destId="{84DA9E5A-43DA-4369-A84C-90056E24C0B7}" srcOrd="1" destOrd="0" presId="urn:microsoft.com/office/officeart/2018/2/layout/IconLabelList"/>
    <dgm:cxn modelId="{653F2885-0C83-435D-9899-3A454D073DF1}" type="presParOf" srcId="{A8EE9543-4BFE-43C5-BC72-D105A30FAA9E}" destId="{7D710C8F-86DD-49F9-B026-DA1CB260F909}" srcOrd="2" destOrd="0" presId="urn:microsoft.com/office/officeart/2018/2/layout/IconLabelList"/>
    <dgm:cxn modelId="{436C32E3-E0AE-48DE-B057-78B21F4FF984}" type="presParOf" srcId="{CD9FC8BA-4B5B-43CD-AEBE-9C0DB6A4B79A}" destId="{CE6675CB-54BE-48B1-BE6D-4FA5CC5222C6}" srcOrd="3" destOrd="0" presId="urn:microsoft.com/office/officeart/2018/2/layout/IconLabelList"/>
    <dgm:cxn modelId="{D81DCCDB-4197-48EB-B537-12D9416ED3F3}" type="presParOf" srcId="{CD9FC8BA-4B5B-43CD-AEBE-9C0DB6A4B79A}" destId="{63199635-7308-4E1B-905E-D124BEEA0BBE}" srcOrd="4" destOrd="0" presId="urn:microsoft.com/office/officeart/2018/2/layout/IconLabelList"/>
    <dgm:cxn modelId="{AFFC9A1F-3D1F-4BAA-827C-8C4718CF1280}" type="presParOf" srcId="{63199635-7308-4E1B-905E-D124BEEA0BBE}" destId="{6BD3BA3E-2FD6-45BC-A333-41291C12565A}" srcOrd="0" destOrd="0" presId="urn:microsoft.com/office/officeart/2018/2/layout/IconLabelList"/>
    <dgm:cxn modelId="{E0A38BBA-E915-40A5-B496-26C87CBFC67F}" type="presParOf" srcId="{63199635-7308-4E1B-905E-D124BEEA0BBE}" destId="{FD5C145B-C5AD-467C-B91E-80DF75D4243C}" srcOrd="1" destOrd="0" presId="urn:microsoft.com/office/officeart/2018/2/layout/IconLabelList"/>
    <dgm:cxn modelId="{D1ACFE3C-68AF-478C-B6AA-7BEB9D8D1A1F}" type="presParOf" srcId="{63199635-7308-4E1B-905E-D124BEEA0BBE}" destId="{1649B4C8-AB9D-4645-8744-274143122E5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4492B14-0939-4361-89FD-AEDD7294C093}" type="doc">
      <dgm:prSet loTypeId="urn:microsoft.com/office/officeart/2005/8/layout/vProcess5" loCatId="process" qsTypeId="urn:microsoft.com/office/officeart/2005/8/quickstyle/simple2" qsCatId="simple" csTypeId="urn:microsoft.com/office/officeart/2005/8/colors/colorful5" csCatId="colorful"/>
      <dgm:spPr/>
      <dgm:t>
        <a:bodyPr/>
        <a:lstStyle/>
        <a:p>
          <a:endParaRPr lang="en-US"/>
        </a:p>
      </dgm:t>
    </dgm:pt>
    <dgm:pt modelId="{6065C9F5-67EA-4243-8FA0-2BA1D6845AC1}">
      <dgm:prSet/>
      <dgm:spPr/>
      <dgm:t>
        <a:bodyPr/>
        <a:lstStyle/>
        <a:p>
          <a:r>
            <a:rPr lang="en-US" b="1"/>
            <a:t>Impact of data breaches in medical systems: </a:t>
          </a:r>
          <a:r>
            <a:rPr lang="en-US"/>
            <a:t>Data breaches in medical systems can lead to loss of sensitive medical information and trust.</a:t>
          </a:r>
        </a:p>
      </dgm:t>
    </dgm:pt>
    <dgm:pt modelId="{9DC83D5F-7A8A-4EF5-BF87-2CDB4A7BB7F7}" type="parTrans" cxnId="{C5A145E4-BA69-4461-B2E0-8C331307C15C}">
      <dgm:prSet/>
      <dgm:spPr/>
      <dgm:t>
        <a:bodyPr/>
        <a:lstStyle/>
        <a:p>
          <a:endParaRPr lang="en-US"/>
        </a:p>
      </dgm:t>
    </dgm:pt>
    <dgm:pt modelId="{F2E15A89-0071-4AB8-8EBB-B9FE32EC4DAC}" type="sibTrans" cxnId="{C5A145E4-BA69-4461-B2E0-8C331307C15C}">
      <dgm:prSet/>
      <dgm:spPr/>
      <dgm:t>
        <a:bodyPr/>
        <a:lstStyle/>
        <a:p>
          <a:endParaRPr lang="en-US"/>
        </a:p>
      </dgm:t>
    </dgm:pt>
    <dgm:pt modelId="{265EBA92-C29D-48EC-B12E-AF66872F0C8E}">
      <dgm:prSet/>
      <dgm:spPr/>
      <dgm:t>
        <a:bodyPr/>
        <a:lstStyle/>
        <a:p>
          <a:r>
            <a:rPr lang="en-US" b="1"/>
            <a:t>Significance of proactive security measures in safeguarding medical data: </a:t>
          </a:r>
          <a:r>
            <a:rPr lang="en-US"/>
            <a:t>Implementing security measures helps prevent unauthorized access and ensure data integrity in medical systems.</a:t>
          </a:r>
        </a:p>
      </dgm:t>
    </dgm:pt>
    <dgm:pt modelId="{63EAA5D1-8564-4CB3-BEA3-16BE5809C861}" type="parTrans" cxnId="{DA848FE6-8DB7-4F90-A7F9-2EAFCA6073E3}">
      <dgm:prSet/>
      <dgm:spPr/>
      <dgm:t>
        <a:bodyPr/>
        <a:lstStyle/>
        <a:p>
          <a:endParaRPr lang="en-US"/>
        </a:p>
      </dgm:t>
    </dgm:pt>
    <dgm:pt modelId="{30830208-7C86-427A-9F31-CE40C8CD698F}" type="sibTrans" cxnId="{DA848FE6-8DB7-4F90-A7F9-2EAFCA6073E3}">
      <dgm:prSet/>
      <dgm:spPr/>
      <dgm:t>
        <a:bodyPr/>
        <a:lstStyle/>
        <a:p>
          <a:endParaRPr lang="en-US"/>
        </a:p>
      </dgm:t>
    </dgm:pt>
    <dgm:pt modelId="{452EA281-4CAD-4004-8E01-6025D7E98166}">
      <dgm:prSet/>
      <dgm:spPr/>
      <dgm:t>
        <a:bodyPr/>
        <a:lstStyle/>
        <a:p>
          <a:r>
            <a:rPr lang="en-US" b="1"/>
            <a:t>Lessons learned from past medical data breaches: </a:t>
          </a:r>
          <a:r>
            <a:rPr lang="en-US"/>
            <a:t>Analyzing past breaches provides insights for strengthening cybersecurity defenses in medical environments.</a:t>
          </a:r>
        </a:p>
      </dgm:t>
    </dgm:pt>
    <dgm:pt modelId="{87548E74-7A5F-4505-B235-812E935C0200}" type="parTrans" cxnId="{2D3BB41F-79FC-456D-B6DF-BC065BE8B32F}">
      <dgm:prSet/>
      <dgm:spPr/>
      <dgm:t>
        <a:bodyPr/>
        <a:lstStyle/>
        <a:p>
          <a:endParaRPr lang="en-US"/>
        </a:p>
      </dgm:t>
    </dgm:pt>
    <dgm:pt modelId="{46B09CAD-6D4F-405D-83EE-8B2DF662B0DE}" type="sibTrans" cxnId="{2D3BB41F-79FC-456D-B6DF-BC065BE8B32F}">
      <dgm:prSet/>
      <dgm:spPr/>
      <dgm:t>
        <a:bodyPr/>
        <a:lstStyle/>
        <a:p>
          <a:endParaRPr lang="en-US"/>
        </a:p>
      </dgm:t>
    </dgm:pt>
    <dgm:pt modelId="{37BB9209-726C-49A1-B303-AB7300D1A2F2}" type="pres">
      <dgm:prSet presAssocID="{54492B14-0939-4361-89FD-AEDD7294C093}" presName="outerComposite" presStyleCnt="0">
        <dgm:presLayoutVars>
          <dgm:chMax val="5"/>
          <dgm:dir/>
          <dgm:resizeHandles val="exact"/>
        </dgm:presLayoutVars>
      </dgm:prSet>
      <dgm:spPr/>
    </dgm:pt>
    <dgm:pt modelId="{5963BCF3-9816-45B2-A070-E0D280320B11}" type="pres">
      <dgm:prSet presAssocID="{54492B14-0939-4361-89FD-AEDD7294C093}" presName="dummyMaxCanvas" presStyleCnt="0">
        <dgm:presLayoutVars/>
      </dgm:prSet>
      <dgm:spPr/>
    </dgm:pt>
    <dgm:pt modelId="{A7E1A99F-B03B-4D7B-BB55-6660F8ABDB43}" type="pres">
      <dgm:prSet presAssocID="{54492B14-0939-4361-89FD-AEDD7294C093}" presName="ThreeNodes_1" presStyleLbl="node1" presStyleIdx="0" presStyleCnt="3">
        <dgm:presLayoutVars>
          <dgm:bulletEnabled val="1"/>
        </dgm:presLayoutVars>
      </dgm:prSet>
      <dgm:spPr/>
    </dgm:pt>
    <dgm:pt modelId="{2B94935A-4055-413A-B1EA-39152EBF2483}" type="pres">
      <dgm:prSet presAssocID="{54492B14-0939-4361-89FD-AEDD7294C093}" presName="ThreeNodes_2" presStyleLbl="node1" presStyleIdx="1" presStyleCnt="3">
        <dgm:presLayoutVars>
          <dgm:bulletEnabled val="1"/>
        </dgm:presLayoutVars>
      </dgm:prSet>
      <dgm:spPr/>
    </dgm:pt>
    <dgm:pt modelId="{69079FC9-AF11-4E13-BBFA-BFCFA866F69D}" type="pres">
      <dgm:prSet presAssocID="{54492B14-0939-4361-89FD-AEDD7294C093}" presName="ThreeNodes_3" presStyleLbl="node1" presStyleIdx="2" presStyleCnt="3">
        <dgm:presLayoutVars>
          <dgm:bulletEnabled val="1"/>
        </dgm:presLayoutVars>
      </dgm:prSet>
      <dgm:spPr/>
    </dgm:pt>
    <dgm:pt modelId="{D368B682-AD06-4E24-99AD-629F5F3065CF}" type="pres">
      <dgm:prSet presAssocID="{54492B14-0939-4361-89FD-AEDD7294C093}" presName="ThreeConn_1-2" presStyleLbl="fgAccFollowNode1" presStyleIdx="0" presStyleCnt="2">
        <dgm:presLayoutVars>
          <dgm:bulletEnabled val="1"/>
        </dgm:presLayoutVars>
      </dgm:prSet>
      <dgm:spPr/>
    </dgm:pt>
    <dgm:pt modelId="{7082DCE4-5866-4A5A-80DA-D929A36D6D99}" type="pres">
      <dgm:prSet presAssocID="{54492B14-0939-4361-89FD-AEDD7294C093}" presName="ThreeConn_2-3" presStyleLbl="fgAccFollowNode1" presStyleIdx="1" presStyleCnt="2">
        <dgm:presLayoutVars>
          <dgm:bulletEnabled val="1"/>
        </dgm:presLayoutVars>
      </dgm:prSet>
      <dgm:spPr/>
    </dgm:pt>
    <dgm:pt modelId="{8562D88E-20DB-444B-A4A8-BB97E567FFFD}" type="pres">
      <dgm:prSet presAssocID="{54492B14-0939-4361-89FD-AEDD7294C093}" presName="ThreeNodes_1_text" presStyleLbl="node1" presStyleIdx="2" presStyleCnt="3">
        <dgm:presLayoutVars>
          <dgm:bulletEnabled val="1"/>
        </dgm:presLayoutVars>
      </dgm:prSet>
      <dgm:spPr/>
    </dgm:pt>
    <dgm:pt modelId="{26966C7D-7749-4D08-8F97-3A69F2E6D2CD}" type="pres">
      <dgm:prSet presAssocID="{54492B14-0939-4361-89FD-AEDD7294C093}" presName="ThreeNodes_2_text" presStyleLbl="node1" presStyleIdx="2" presStyleCnt="3">
        <dgm:presLayoutVars>
          <dgm:bulletEnabled val="1"/>
        </dgm:presLayoutVars>
      </dgm:prSet>
      <dgm:spPr/>
    </dgm:pt>
    <dgm:pt modelId="{9C1DC597-1368-4C92-B8B5-1524EB5B277C}" type="pres">
      <dgm:prSet presAssocID="{54492B14-0939-4361-89FD-AEDD7294C093}" presName="ThreeNodes_3_text" presStyleLbl="node1" presStyleIdx="2" presStyleCnt="3">
        <dgm:presLayoutVars>
          <dgm:bulletEnabled val="1"/>
        </dgm:presLayoutVars>
      </dgm:prSet>
      <dgm:spPr/>
    </dgm:pt>
  </dgm:ptLst>
  <dgm:cxnLst>
    <dgm:cxn modelId="{2D3BB41F-79FC-456D-B6DF-BC065BE8B32F}" srcId="{54492B14-0939-4361-89FD-AEDD7294C093}" destId="{452EA281-4CAD-4004-8E01-6025D7E98166}" srcOrd="2" destOrd="0" parTransId="{87548E74-7A5F-4505-B235-812E935C0200}" sibTransId="{46B09CAD-6D4F-405D-83EE-8B2DF662B0DE}"/>
    <dgm:cxn modelId="{A7A74B22-B0B0-4299-ABA9-5ECB06888922}" type="presOf" srcId="{265EBA92-C29D-48EC-B12E-AF66872F0C8E}" destId="{26966C7D-7749-4D08-8F97-3A69F2E6D2CD}" srcOrd="1" destOrd="0" presId="urn:microsoft.com/office/officeart/2005/8/layout/vProcess5"/>
    <dgm:cxn modelId="{DF705339-262C-4115-B986-940486DE2ED2}" type="presOf" srcId="{54492B14-0939-4361-89FD-AEDD7294C093}" destId="{37BB9209-726C-49A1-B303-AB7300D1A2F2}" srcOrd="0" destOrd="0" presId="urn:microsoft.com/office/officeart/2005/8/layout/vProcess5"/>
    <dgm:cxn modelId="{B4D7D346-C01E-4999-A0DD-010BE142B8C9}" type="presOf" srcId="{452EA281-4CAD-4004-8E01-6025D7E98166}" destId="{69079FC9-AF11-4E13-BBFA-BFCFA866F69D}" srcOrd="0" destOrd="0" presId="urn:microsoft.com/office/officeart/2005/8/layout/vProcess5"/>
    <dgm:cxn modelId="{735CD979-BE21-4F29-8C0F-6A6E75446BE2}" type="presOf" srcId="{452EA281-4CAD-4004-8E01-6025D7E98166}" destId="{9C1DC597-1368-4C92-B8B5-1524EB5B277C}" srcOrd="1" destOrd="0" presId="urn:microsoft.com/office/officeart/2005/8/layout/vProcess5"/>
    <dgm:cxn modelId="{3C9E009F-4B41-4D06-B665-0AD19AD8174A}" type="presOf" srcId="{265EBA92-C29D-48EC-B12E-AF66872F0C8E}" destId="{2B94935A-4055-413A-B1EA-39152EBF2483}" srcOrd="0" destOrd="0" presId="urn:microsoft.com/office/officeart/2005/8/layout/vProcess5"/>
    <dgm:cxn modelId="{796886A0-5191-42BF-87B1-6B68D76ECD18}" type="presOf" srcId="{6065C9F5-67EA-4243-8FA0-2BA1D6845AC1}" destId="{A7E1A99F-B03B-4D7B-BB55-6660F8ABDB43}" srcOrd="0" destOrd="0" presId="urn:microsoft.com/office/officeart/2005/8/layout/vProcess5"/>
    <dgm:cxn modelId="{F08B71A1-51AB-4206-AA7E-17F131F1317B}" type="presOf" srcId="{F2E15A89-0071-4AB8-8EBB-B9FE32EC4DAC}" destId="{D368B682-AD06-4E24-99AD-629F5F3065CF}" srcOrd="0" destOrd="0" presId="urn:microsoft.com/office/officeart/2005/8/layout/vProcess5"/>
    <dgm:cxn modelId="{C5A145E4-BA69-4461-B2E0-8C331307C15C}" srcId="{54492B14-0939-4361-89FD-AEDD7294C093}" destId="{6065C9F5-67EA-4243-8FA0-2BA1D6845AC1}" srcOrd="0" destOrd="0" parTransId="{9DC83D5F-7A8A-4EF5-BF87-2CDB4A7BB7F7}" sibTransId="{F2E15A89-0071-4AB8-8EBB-B9FE32EC4DAC}"/>
    <dgm:cxn modelId="{DA848FE6-8DB7-4F90-A7F9-2EAFCA6073E3}" srcId="{54492B14-0939-4361-89FD-AEDD7294C093}" destId="{265EBA92-C29D-48EC-B12E-AF66872F0C8E}" srcOrd="1" destOrd="0" parTransId="{63EAA5D1-8564-4CB3-BEA3-16BE5809C861}" sibTransId="{30830208-7C86-427A-9F31-CE40C8CD698F}"/>
    <dgm:cxn modelId="{4E515BF2-3561-4EF1-AB69-3B4FC2518C6E}" type="presOf" srcId="{6065C9F5-67EA-4243-8FA0-2BA1D6845AC1}" destId="{8562D88E-20DB-444B-A4A8-BB97E567FFFD}" srcOrd="1" destOrd="0" presId="urn:microsoft.com/office/officeart/2005/8/layout/vProcess5"/>
    <dgm:cxn modelId="{D74A25F4-A6E0-4853-9CCA-D1CCC6481EA9}" type="presOf" srcId="{30830208-7C86-427A-9F31-CE40C8CD698F}" destId="{7082DCE4-5866-4A5A-80DA-D929A36D6D99}" srcOrd="0" destOrd="0" presId="urn:microsoft.com/office/officeart/2005/8/layout/vProcess5"/>
    <dgm:cxn modelId="{CD0026E3-2880-458E-AEC7-6D91BF0C06A8}" type="presParOf" srcId="{37BB9209-726C-49A1-B303-AB7300D1A2F2}" destId="{5963BCF3-9816-45B2-A070-E0D280320B11}" srcOrd="0" destOrd="0" presId="urn:microsoft.com/office/officeart/2005/8/layout/vProcess5"/>
    <dgm:cxn modelId="{1BF45B2F-EF96-4092-A313-BC5D0E8914A5}" type="presParOf" srcId="{37BB9209-726C-49A1-B303-AB7300D1A2F2}" destId="{A7E1A99F-B03B-4D7B-BB55-6660F8ABDB43}" srcOrd="1" destOrd="0" presId="urn:microsoft.com/office/officeart/2005/8/layout/vProcess5"/>
    <dgm:cxn modelId="{0B5EF2DF-515F-499C-A091-993F97F4A699}" type="presParOf" srcId="{37BB9209-726C-49A1-B303-AB7300D1A2F2}" destId="{2B94935A-4055-413A-B1EA-39152EBF2483}" srcOrd="2" destOrd="0" presId="urn:microsoft.com/office/officeart/2005/8/layout/vProcess5"/>
    <dgm:cxn modelId="{A690A505-1FA6-491E-9C92-6A2D75461CFE}" type="presParOf" srcId="{37BB9209-726C-49A1-B303-AB7300D1A2F2}" destId="{69079FC9-AF11-4E13-BBFA-BFCFA866F69D}" srcOrd="3" destOrd="0" presId="urn:microsoft.com/office/officeart/2005/8/layout/vProcess5"/>
    <dgm:cxn modelId="{3E28EB8E-0635-49C3-8D24-36F6D5F33939}" type="presParOf" srcId="{37BB9209-726C-49A1-B303-AB7300D1A2F2}" destId="{D368B682-AD06-4E24-99AD-629F5F3065CF}" srcOrd="4" destOrd="0" presId="urn:microsoft.com/office/officeart/2005/8/layout/vProcess5"/>
    <dgm:cxn modelId="{5346C042-B989-47C5-81B6-43F8CBF210D7}" type="presParOf" srcId="{37BB9209-726C-49A1-B303-AB7300D1A2F2}" destId="{7082DCE4-5866-4A5A-80DA-D929A36D6D99}" srcOrd="5" destOrd="0" presId="urn:microsoft.com/office/officeart/2005/8/layout/vProcess5"/>
    <dgm:cxn modelId="{7C036012-68F7-4237-A20B-057B28EAC85E}" type="presParOf" srcId="{37BB9209-726C-49A1-B303-AB7300D1A2F2}" destId="{8562D88E-20DB-444B-A4A8-BB97E567FFFD}" srcOrd="6" destOrd="0" presId="urn:microsoft.com/office/officeart/2005/8/layout/vProcess5"/>
    <dgm:cxn modelId="{4D9CEB4A-F163-4D47-B09B-BB0050BE1EA5}" type="presParOf" srcId="{37BB9209-726C-49A1-B303-AB7300D1A2F2}" destId="{26966C7D-7749-4D08-8F97-3A69F2E6D2CD}" srcOrd="7" destOrd="0" presId="urn:microsoft.com/office/officeart/2005/8/layout/vProcess5"/>
    <dgm:cxn modelId="{E2DFC716-8021-44DD-9EBF-C76306EDE9BE}" type="presParOf" srcId="{37BB9209-726C-49A1-B303-AB7300D1A2F2}" destId="{9C1DC597-1368-4C92-B8B5-1524EB5B277C}"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7951DD-0ED8-4294-8160-E1E1D96E4FBF}">
      <dsp:nvSpPr>
        <dsp:cNvPr id="0" name=""/>
        <dsp:cNvSpPr/>
      </dsp:nvSpPr>
      <dsp:spPr>
        <a:xfrm rot="16200000">
          <a:off x="0" y="584855"/>
          <a:ext cx="1758555" cy="1758555"/>
        </a:xfrm>
        <a:prstGeom prst="downArrow">
          <a:avLst>
            <a:gd name="adj1" fmla="val 50000"/>
            <a:gd name="adj2" fmla="val 35000"/>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r>
            <a:rPr lang="en-US" sz="800" b="1" kern="1200" dirty="0"/>
            <a:t>Impact of SQL Injection on Web Applications: </a:t>
          </a:r>
          <a:r>
            <a:rPr lang="en-US" sz="800" kern="1200" dirty="0"/>
            <a:t>SQL injection can manipulate, extract, or delete sensitive data.</a:t>
          </a:r>
        </a:p>
      </dsp:txBody>
      <dsp:txXfrm rot="5400000">
        <a:off x="1" y="1024494"/>
        <a:ext cx="1450808" cy="879277"/>
      </dsp:txXfrm>
    </dsp:sp>
    <dsp:sp modelId="{23F4EF42-2448-46E8-BCA6-8259EC92E755}">
      <dsp:nvSpPr>
        <dsp:cNvPr id="0" name=""/>
        <dsp:cNvSpPr/>
      </dsp:nvSpPr>
      <dsp:spPr>
        <a:xfrm rot="5400000">
          <a:off x="1900932" y="566014"/>
          <a:ext cx="1758555" cy="1758555"/>
        </a:xfrm>
        <a:prstGeom prst="downArrow">
          <a:avLst>
            <a:gd name="adj1" fmla="val 50000"/>
            <a:gd name="adj2" fmla="val 35000"/>
          </a:avLst>
        </a:prstGeom>
        <a:gradFill rotWithShape="0">
          <a:gsLst>
            <a:gs pos="0">
              <a:schemeClr val="accent2">
                <a:hueOff val="1149490"/>
                <a:satOff val="-18772"/>
                <a:lumOff val="1176"/>
                <a:alphaOff val="0"/>
                <a:tint val="96000"/>
                <a:satMod val="100000"/>
                <a:lumMod val="104000"/>
              </a:schemeClr>
            </a:gs>
            <a:gs pos="78000">
              <a:schemeClr val="accent2">
                <a:hueOff val="1149490"/>
                <a:satOff val="-18772"/>
                <a:lumOff val="1176"/>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r>
            <a:rPr lang="en-US" sz="800" b="1" kern="1200" dirty="0"/>
            <a:t>Mitigation Strategies for SQL Injection: </a:t>
          </a:r>
          <a:r>
            <a:rPr lang="en-US" sz="800" kern="1200" dirty="0"/>
            <a:t>Implementing parameterized queries and input validation to prevent vulnerabilities.</a:t>
          </a:r>
        </a:p>
      </dsp:txBody>
      <dsp:txXfrm rot="-5400000">
        <a:off x="2208680" y="1005653"/>
        <a:ext cx="1450808" cy="8792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E33E1F-6D29-41C4-8CEC-E0EFEEFE9B46}">
      <dsp:nvSpPr>
        <dsp:cNvPr id="0" name=""/>
        <dsp:cNvSpPr/>
      </dsp:nvSpPr>
      <dsp:spPr>
        <a:xfrm>
          <a:off x="0" y="585072"/>
          <a:ext cx="6052930" cy="10801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E39BD7-88D9-4F21-B023-AFF537E279E4}">
      <dsp:nvSpPr>
        <dsp:cNvPr id="0" name=""/>
        <dsp:cNvSpPr/>
      </dsp:nvSpPr>
      <dsp:spPr>
        <a:xfrm>
          <a:off x="326740" y="828103"/>
          <a:ext cx="594074" cy="5940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1B1505-F359-446E-860A-56BFE972661B}">
      <dsp:nvSpPr>
        <dsp:cNvPr id="0" name=""/>
        <dsp:cNvSpPr/>
      </dsp:nvSpPr>
      <dsp:spPr>
        <a:xfrm>
          <a:off x="1247555" y="585072"/>
          <a:ext cx="4805374" cy="1080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14" tIns="114314" rIns="114314" bIns="114314" numCol="1" spcCol="1270" anchor="ctr" anchorCtr="0">
          <a:noAutofit/>
        </a:bodyPr>
        <a:lstStyle/>
        <a:p>
          <a:pPr marL="0" lvl="0" indent="0" algn="l" defTabSz="800100">
            <a:lnSpc>
              <a:spcPct val="100000"/>
            </a:lnSpc>
            <a:spcBef>
              <a:spcPct val="0"/>
            </a:spcBef>
            <a:spcAft>
              <a:spcPct val="35000"/>
            </a:spcAft>
            <a:buNone/>
          </a:pPr>
          <a:r>
            <a:rPr lang="en-US" sz="1800" b="1" kern="1200" dirty="0"/>
            <a:t>• </a:t>
          </a:r>
          <a:r>
            <a:rPr lang="en-US" sz="1800" b="1" kern="1200" dirty="0" err="1"/>
            <a:t>Havij</a:t>
          </a:r>
          <a:r>
            <a:rPr lang="en-US" sz="1800" b="1" kern="1200" dirty="0"/>
            <a:t> is an automatic SQL Injection tool distributed by </a:t>
          </a:r>
          <a:r>
            <a:rPr lang="en-US" sz="1800" b="1" kern="1200" dirty="0" err="1"/>
            <a:t>ITSecTeam</a:t>
          </a:r>
          <a:r>
            <a:rPr lang="en-US" sz="1800" b="1" kern="1200" dirty="0"/>
            <a:t>, an Iranian security company.</a:t>
          </a:r>
          <a:endParaRPr lang="en-US" sz="1800" kern="1200" dirty="0"/>
        </a:p>
      </dsp:txBody>
      <dsp:txXfrm>
        <a:off x="1247555" y="585072"/>
        <a:ext cx="4805374" cy="1080134"/>
      </dsp:txXfrm>
    </dsp:sp>
    <dsp:sp modelId="{2CA0FFAF-3884-46FC-8D4D-DA05E536B16A}">
      <dsp:nvSpPr>
        <dsp:cNvPr id="0" name=""/>
        <dsp:cNvSpPr/>
      </dsp:nvSpPr>
      <dsp:spPr>
        <a:xfrm>
          <a:off x="0" y="1935241"/>
          <a:ext cx="6052930" cy="10801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E296E0-A9F4-4D5A-84E0-CFFF39DF02CE}">
      <dsp:nvSpPr>
        <dsp:cNvPr id="0" name=""/>
        <dsp:cNvSpPr/>
      </dsp:nvSpPr>
      <dsp:spPr>
        <a:xfrm>
          <a:off x="326740" y="2178271"/>
          <a:ext cx="594074" cy="5940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BE3B4D-CE47-4245-97AF-ECDB4F2A9512}">
      <dsp:nvSpPr>
        <dsp:cNvPr id="0" name=""/>
        <dsp:cNvSpPr/>
      </dsp:nvSpPr>
      <dsp:spPr>
        <a:xfrm>
          <a:off x="1247555" y="1935241"/>
          <a:ext cx="4805374" cy="1080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14" tIns="114314" rIns="114314" bIns="114314" numCol="1" spcCol="1270" anchor="ctr" anchorCtr="0">
          <a:noAutofit/>
        </a:bodyPr>
        <a:lstStyle/>
        <a:p>
          <a:pPr marL="0" lvl="0" indent="0" algn="l" defTabSz="800100">
            <a:lnSpc>
              <a:spcPct val="100000"/>
            </a:lnSpc>
            <a:spcBef>
              <a:spcPct val="0"/>
            </a:spcBef>
            <a:spcAft>
              <a:spcPct val="35000"/>
            </a:spcAft>
            <a:buNone/>
          </a:pPr>
          <a:r>
            <a:rPr lang="en-US" sz="1800" b="1" kern="1200" dirty="0"/>
            <a:t>• </a:t>
          </a:r>
          <a:r>
            <a:rPr lang="en-US" sz="1800" b="1" kern="1200" dirty="0" err="1"/>
            <a:t>sqlmap</a:t>
          </a:r>
          <a:r>
            <a:rPr lang="en-US" sz="1800" b="1" kern="1200" dirty="0"/>
            <a:t> can be used to automate exploitation of SQL injection vulnerabilities.</a:t>
          </a:r>
          <a:endParaRPr lang="en-US" sz="1800" kern="1200" dirty="0"/>
        </a:p>
      </dsp:txBody>
      <dsp:txXfrm>
        <a:off x="1247555" y="1935241"/>
        <a:ext cx="4805374" cy="10801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BDC37C-D18B-4768-97BF-76D8EA26BB8A}">
      <dsp:nvSpPr>
        <dsp:cNvPr id="0" name=""/>
        <dsp:cNvSpPr/>
      </dsp:nvSpPr>
      <dsp:spPr>
        <a:xfrm>
          <a:off x="0" y="430226"/>
          <a:ext cx="8115300" cy="79426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517BAB-A517-4C4B-A81E-398873DDF1C3}">
      <dsp:nvSpPr>
        <dsp:cNvPr id="0" name=""/>
        <dsp:cNvSpPr/>
      </dsp:nvSpPr>
      <dsp:spPr>
        <a:xfrm>
          <a:off x="240264" y="608935"/>
          <a:ext cx="436845" cy="4368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6E776DC-658A-4C13-A340-D4816DE813E9}">
      <dsp:nvSpPr>
        <dsp:cNvPr id="0" name=""/>
        <dsp:cNvSpPr/>
      </dsp:nvSpPr>
      <dsp:spPr>
        <a:xfrm>
          <a:off x="917374" y="430226"/>
          <a:ext cx="7197925" cy="7942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060" tIns="84060" rIns="84060" bIns="84060" numCol="1" spcCol="1270" anchor="ctr" anchorCtr="0">
          <a:noAutofit/>
        </a:bodyPr>
        <a:lstStyle/>
        <a:p>
          <a:pPr marL="0" lvl="0" indent="0" algn="l" defTabSz="711200">
            <a:lnSpc>
              <a:spcPct val="90000"/>
            </a:lnSpc>
            <a:spcBef>
              <a:spcPct val="0"/>
            </a:spcBef>
            <a:spcAft>
              <a:spcPct val="35000"/>
            </a:spcAft>
            <a:buNone/>
          </a:pPr>
          <a:r>
            <a:rPr lang="en-US" sz="1600" b="1" kern="1200" dirty="0"/>
            <a:t>Cyber attacks on healthcare through SQL injection: </a:t>
          </a:r>
          <a:r>
            <a:rPr lang="en-US" sz="1600" kern="1200" dirty="0"/>
            <a:t>Incidents showcase vulnerabilities, urging urgent security measures for protection.</a:t>
          </a:r>
        </a:p>
      </dsp:txBody>
      <dsp:txXfrm>
        <a:off x="917374" y="430226"/>
        <a:ext cx="7197925" cy="794263"/>
      </dsp:txXfrm>
    </dsp:sp>
    <dsp:sp modelId="{E0DA3BFD-4ADB-4851-9CC7-D6F33BD9AB84}">
      <dsp:nvSpPr>
        <dsp:cNvPr id="0" name=""/>
        <dsp:cNvSpPr/>
      </dsp:nvSpPr>
      <dsp:spPr>
        <a:xfrm>
          <a:off x="0" y="1423055"/>
          <a:ext cx="8115300" cy="79426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14E7FF-CAB3-47A2-B4F9-A1D0B42326A6}">
      <dsp:nvSpPr>
        <dsp:cNvPr id="0" name=""/>
        <dsp:cNvSpPr/>
      </dsp:nvSpPr>
      <dsp:spPr>
        <a:xfrm>
          <a:off x="240264" y="1601765"/>
          <a:ext cx="436845" cy="4368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B56CA7A-0F04-4841-8BE3-4A79EB264A5D}">
      <dsp:nvSpPr>
        <dsp:cNvPr id="0" name=""/>
        <dsp:cNvSpPr/>
      </dsp:nvSpPr>
      <dsp:spPr>
        <a:xfrm>
          <a:off x="917374" y="1423055"/>
          <a:ext cx="7197925" cy="7942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060" tIns="84060" rIns="84060" bIns="84060" numCol="1" spcCol="1270" anchor="ctr" anchorCtr="0">
          <a:noAutofit/>
        </a:bodyPr>
        <a:lstStyle/>
        <a:p>
          <a:pPr marL="0" lvl="0" indent="0" algn="l" defTabSz="711200">
            <a:lnSpc>
              <a:spcPct val="90000"/>
            </a:lnSpc>
            <a:spcBef>
              <a:spcPct val="0"/>
            </a:spcBef>
            <a:spcAft>
              <a:spcPct val="35000"/>
            </a:spcAft>
            <a:buNone/>
          </a:pPr>
          <a:r>
            <a:rPr lang="en-US" sz="1600" b="1" kern="1200"/>
            <a:t>Data breaches in medical sector due to SQL injection: </a:t>
          </a:r>
          <a:r>
            <a:rPr lang="en-US" sz="1600" kern="1200"/>
            <a:t>Lessons from past breaches emphasize the need for robust security protocols.</a:t>
          </a:r>
        </a:p>
      </dsp:txBody>
      <dsp:txXfrm>
        <a:off x="917374" y="1423055"/>
        <a:ext cx="7197925" cy="7942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8B10F8-17F7-4D48-9D12-D8CA3072FA0F}">
      <dsp:nvSpPr>
        <dsp:cNvPr id="0" name=""/>
        <dsp:cNvSpPr/>
      </dsp:nvSpPr>
      <dsp:spPr>
        <a:xfrm>
          <a:off x="0" y="628406"/>
          <a:ext cx="4717669" cy="126034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16DB15-1BB3-4B0F-A9DF-04401787E92A}">
      <dsp:nvSpPr>
        <dsp:cNvPr id="0" name=""/>
        <dsp:cNvSpPr/>
      </dsp:nvSpPr>
      <dsp:spPr>
        <a:xfrm>
          <a:off x="381255" y="911984"/>
          <a:ext cx="693868" cy="693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B7E2489-2F1C-4D22-ACEB-420921148ED9}">
      <dsp:nvSpPr>
        <dsp:cNvPr id="0" name=""/>
        <dsp:cNvSpPr/>
      </dsp:nvSpPr>
      <dsp:spPr>
        <a:xfrm>
          <a:off x="1456378" y="628406"/>
          <a:ext cx="3258441" cy="1261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517" tIns="133517" rIns="133517" bIns="133517" numCol="1" spcCol="1270" anchor="ctr" anchorCtr="0">
          <a:noAutofit/>
        </a:bodyPr>
        <a:lstStyle/>
        <a:p>
          <a:pPr marL="0" lvl="0" indent="0" algn="l" defTabSz="622300">
            <a:lnSpc>
              <a:spcPct val="90000"/>
            </a:lnSpc>
            <a:spcBef>
              <a:spcPct val="0"/>
            </a:spcBef>
            <a:spcAft>
              <a:spcPct val="35000"/>
            </a:spcAft>
            <a:buNone/>
          </a:pPr>
          <a:r>
            <a:rPr lang="en-US" sz="1400" b="1" kern="1200"/>
            <a:t>Importance of Statistical methods in anomaly detection: </a:t>
          </a:r>
          <a:r>
            <a:rPr lang="en-US" sz="1400" kern="1200"/>
            <a:t>Statistical methods provide quantitative basis to identify abnormal patterns effectively.</a:t>
          </a:r>
        </a:p>
      </dsp:txBody>
      <dsp:txXfrm>
        <a:off x="1456378" y="628406"/>
        <a:ext cx="3258441" cy="1261579"/>
      </dsp:txXfrm>
    </dsp:sp>
    <dsp:sp modelId="{F84D7683-7C82-4465-932D-6C7E8494DFE6}">
      <dsp:nvSpPr>
        <dsp:cNvPr id="0" name=""/>
        <dsp:cNvSpPr/>
      </dsp:nvSpPr>
      <dsp:spPr>
        <a:xfrm>
          <a:off x="0" y="2195823"/>
          <a:ext cx="4717669" cy="126034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2A637A-8A55-4ED0-A8C3-6C9FA4C1105C}">
      <dsp:nvSpPr>
        <dsp:cNvPr id="0" name=""/>
        <dsp:cNvSpPr/>
      </dsp:nvSpPr>
      <dsp:spPr>
        <a:xfrm>
          <a:off x="381255" y="2479401"/>
          <a:ext cx="693868" cy="693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29E8A4C-25EC-4ED2-93F3-DC37F9C79A8E}">
      <dsp:nvSpPr>
        <dsp:cNvPr id="0" name=""/>
        <dsp:cNvSpPr/>
      </dsp:nvSpPr>
      <dsp:spPr>
        <a:xfrm>
          <a:off x="1456378" y="2195823"/>
          <a:ext cx="3258441" cy="1261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517" tIns="133517" rIns="133517" bIns="133517" numCol="1" spcCol="1270" anchor="ctr" anchorCtr="0">
          <a:noAutofit/>
        </a:bodyPr>
        <a:lstStyle/>
        <a:p>
          <a:pPr marL="0" lvl="0" indent="0" algn="l" defTabSz="622300">
            <a:lnSpc>
              <a:spcPct val="90000"/>
            </a:lnSpc>
            <a:spcBef>
              <a:spcPct val="0"/>
            </a:spcBef>
            <a:spcAft>
              <a:spcPct val="35000"/>
            </a:spcAft>
            <a:buNone/>
          </a:pPr>
          <a:r>
            <a:rPr lang="en-US" sz="1400" b="1" kern="1200"/>
            <a:t>Enhancing accuracy of anomaly detection through exploratory data analysis: </a:t>
          </a:r>
          <a:r>
            <a:rPr lang="en-US" sz="1400" kern="1200"/>
            <a:t>EDA enables thorough data exploration, improving the precision of identifying anomalies.</a:t>
          </a:r>
        </a:p>
      </dsp:txBody>
      <dsp:txXfrm>
        <a:off x="1456378" y="2195823"/>
        <a:ext cx="3258441" cy="126157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51EFDD-9C2D-4859-A0C1-3C6B2446955D}">
      <dsp:nvSpPr>
        <dsp:cNvPr id="0" name=""/>
        <dsp:cNvSpPr/>
      </dsp:nvSpPr>
      <dsp:spPr>
        <a:xfrm>
          <a:off x="0" y="3707"/>
          <a:ext cx="4717669" cy="11691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E68140-8F25-41AB-B78F-EA7C21570CC6}">
      <dsp:nvSpPr>
        <dsp:cNvPr id="0" name=""/>
        <dsp:cNvSpPr/>
      </dsp:nvSpPr>
      <dsp:spPr>
        <a:xfrm>
          <a:off x="353676" y="266773"/>
          <a:ext cx="643676" cy="643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FB65B11-9046-4E71-B3F2-979F735C441C}">
      <dsp:nvSpPr>
        <dsp:cNvPr id="0" name=""/>
        <dsp:cNvSpPr/>
      </dsp:nvSpPr>
      <dsp:spPr>
        <a:xfrm>
          <a:off x="1351029" y="3707"/>
          <a:ext cx="3313706" cy="1170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859" tIns="123859" rIns="123859" bIns="123859" numCol="1" spcCol="1270" anchor="ctr" anchorCtr="0">
          <a:noAutofit/>
        </a:bodyPr>
        <a:lstStyle/>
        <a:p>
          <a:pPr marL="0" lvl="0" indent="0" algn="l" defTabSz="622300">
            <a:lnSpc>
              <a:spcPct val="90000"/>
            </a:lnSpc>
            <a:spcBef>
              <a:spcPct val="0"/>
            </a:spcBef>
            <a:spcAft>
              <a:spcPct val="35000"/>
            </a:spcAft>
            <a:buNone/>
          </a:pPr>
          <a:r>
            <a:rPr lang="en-US" sz="1400" b="1" kern="1200" dirty="0"/>
            <a:t>Enhancing insights through data visualization in EDA: </a:t>
          </a:r>
          <a:r>
            <a:rPr lang="en-US" sz="1400" kern="1200" dirty="0"/>
            <a:t>Visualizing data aids in identifying patterns and outliers quickly for informed decision-making.</a:t>
          </a:r>
        </a:p>
      </dsp:txBody>
      <dsp:txXfrm>
        <a:off x="1351029" y="3707"/>
        <a:ext cx="3313706" cy="1170321"/>
      </dsp:txXfrm>
    </dsp:sp>
    <dsp:sp modelId="{6FEE5D3E-9176-4EFB-AC57-CB3FC07CE5C4}">
      <dsp:nvSpPr>
        <dsp:cNvPr id="0" name=""/>
        <dsp:cNvSpPr/>
      </dsp:nvSpPr>
      <dsp:spPr>
        <a:xfrm>
          <a:off x="0" y="1457743"/>
          <a:ext cx="4717669" cy="11691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B8625C-3BAA-4319-A9E4-38B7EFDEB4A0}">
      <dsp:nvSpPr>
        <dsp:cNvPr id="0" name=""/>
        <dsp:cNvSpPr/>
      </dsp:nvSpPr>
      <dsp:spPr>
        <a:xfrm>
          <a:off x="353676" y="1720808"/>
          <a:ext cx="643676" cy="6430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6015847-E519-4AB2-A227-45ADF30BA32E}">
      <dsp:nvSpPr>
        <dsp:cNvPr id="0" name=""/>
        <dsp:cNvSpPr/>
      </dsp:nvSpPr>
      <dsp:spPr>
        <a:xfrm>
          <a:off x="1351029" y="1457743"/>
          <a:ext cx="3313706" cy="1170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859" tIns="123859" rIns="123859" bIns="123859" numCol="1" spcCol="1270" anchor="ctr" anchorCtr="0">
          <a:noAutofit/>
        </a:bodyPr>
        <a:lstStyle/>
        <a:p>
          <a:pPr marL="0" lvl="0" indent="0" algn="l" defTabSz="622300">
            <a:lnSpc>
              <a:spcPct val="90000"/>
            </a:lnSpc>
            <a:spcBef>
              <a:spcPct val="0"/>
            </a:spcBef>
            <a:spcAft>
              <a:spcPct val="35000"/>
            </a:spcAft>
            <a:buNone/>
          </a:pPr>
          <a:r>
            <a:rPr lang="en-US" sz="1400" b="1" kern="1200"/>
            <a:t>Utilizing statistical analysis for robust EDA: </a:t>
          </a:r>
          <a:r>
            <a:rPr lang="en-US" sz="1400" kern="1200"/>
            <a:t>Statistical analysis uncovers underlying trends, distributions, and relationships within data sets.</a:t>
          </a:r>
        </a:p>
      </dsp:txBody>
      <dsp:txXfrm>
        <a:off x="1351029" y="1457743"/>
        <a:ext cx="3313706" cy="1170321"/>
      </dsp:txXfrm>
    </dsp:sp>
    <dsp:sp modelId="{16C4A7A6-2189-48F6-8495-C8465BA95496}">
      <dsp:nvSpPr>
        <dsp:cNvPr id="0" name=""/>
        <dsp:cNvSpPr/>
      </dsp:nvSpPr>
      <dsp:spPr>
        <a:xfrm>
          <a:off x="0" y="2911779"/>
          <a:ext cx="4717669" cy="11691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6B15AF-4F45-4B9E-983A-749BD5912208}">
      <dsp:nvSpPr>
        <dsp:cNvPr id="0" name=""/>
        <dsp:cNvSpPr/>
      </dsp:nvSpPr>
      <dsp:spPr>
        <a:xfrm>
          <a:off x="353676" y="3174844"/>
          <a:ext cx="643676" cy="6430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AF650C0-C611-4626-B042-6A0F15F66B5B}">
      <dsp:nvSpPr>
        <dsp:cNvPr id="0" name=""/>
        <dsp:cNvSpPr/>
      </dsp:nvSpPr>
      <dsp:spPr>
        <a:xfrm>
          <a:off x="1351029" y="2911779"/>
          <a:ext cx="3313706" cy="1170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859" tIns="123859" rIns="123859" bIns="123859" numCol="1" spcCol="1270" anchor="ctr" anchorCtr="0">
          <a:noAutofit/>
        </a:bodyPr>
        <a:lstStyle/>
        <a:p>
          <a:pPr marL="0" lvl="0" indent="0" algn="l" defTabSz="622300">
            <a:lnSpc>
              <a:spcPct val="90000"/>
            </a:lnSpc>
            <a:spcBef>
              <a:spcPct val="0"/>
            </a:spcBef>
            <a:spcAft>
              <a:spcPct val="35000"/>
            </a:spcAft>
            <a:buNone/>
          </a:pPr>
          <a:r>
            <a:rPr lang="en-US" sz="1400" b="1" kern="1200" dirty="0"/>
            <a:t>Importance of pattern recognition in EDA techniques: </a:t>
          </a:r>
          <a:r>
            <a:rPr lang="en-US" sz="1400" kern="1200" dirty="0"/>
            <a:t>Pattern recognition helps in automating data insights and detecting anomalies efficiently.</a:t>
          </a:r>
        </a:p>
      </dsp:txBody>
      <dsp:txXfrm>
        <a:off x="1351029" y="2911779"/>
        <a:ext cx="3313706" cy="117032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11900F-0510-4022-A2A5-21DD1A3B4FDC}">
      <dsp:nvSpPr>
        <dsp:cNvPr id="0" name=""/>
        <dsp:cNvSpPr/>
      </dsp:nvSpPr>
      <dsp:spPr>
        <a:xfrm>
          <a:off x="1443431" y="48405"/>
          <a:ext cx="1447875" cy="1447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E59117F-349D-4146-AF24-197B78BFBFF7}">
      <dsp:nvSpPr>
        <dsp:cNvPr id="0" name=""/>
        <dsp:cNvSpPr/>
      </dsp:nvSpPr>
      <dsp:spPr>
        <a:xfrm>
          <a:off x="558618" y="1879140"/>
          <a:ext cx="321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b="1" kern="1200" dirty="0"/>
            <a:t>Supervised Machine Learning for SQL injection detection: </a:t>
          </a:r>
          <a:r>
            <a:rPr lang="en-US" sz="1200" kern="1200" dirty="0"/>
            <a:t>Supervised learning trains models on labeled data to predict and prevent SQL attacks.</a:t>
          </a:r>
        </a:p>
      </dsp:txBody>
      <dsp:txXfrm>
        <a:off x="558618" y="1879140"/>
        <a:ext cx="3217500" cy="720000"/>
      </dsp:txXfrm>
    </dsp:sp>
    <dsp:sp modelId="{38CC82DC-1F17-47B6-B789-5D294C3342C1}">
      <dsp:nvSpPr>
        <dsp:cNvPr id="0" name=""/>
        <dsp:cNvSpPr/>
      </dsp:nvSpPr>
      <dsp:spPr>
        <a:xfrm>
          <a:off x="5223993" y="48405"/>
          <a:ext cx="1447875" cy="1447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7EC5BC-C5DB-407E-81B8-2959F58EEB7C}">
      <dsp:nvSpPr>
        <dsp:cNvPr id="0" name=""/>
        <dsp:cNvSpPr/>
      </dsp:nvSpPr>
      <dsp:spPr>
        <a:xfrm>
          <a:off x="4339181" y="1879140"/>
          <a:ext cx="321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b="1" kern="1200" dirty="0"/>
            <a:t>Unsupervised Machine Learning for anomaly detection: </a:t>
          </a:r>
          <a:r>
            <a:rPr lang="en-US" sz="1200" kern="1200" dirty="0"/>
            <a:t>Unsupervised learning identifies irregular patterns in SQL queries, indicating potential threats.</a:t>
          </a:r>
        </a:p>
      </dsp:txBody>
      <dsp:txXfrm>
        <a:off x="4339181" y="1879140"/>
        <a:ext cx="3217500"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9ED885-C40F-40C1-8F27-A19AFE59A126}">
      <dsp:nvSpPr>
        <dsp:cNvPr id="0" name=""/>
        <dsp:cNvSpPr/>
      </dsp:nvSpPr>
      <dsp:spPr>
        <a:xfrm>
          <a:off x="370331" y="534765"/>
          <a:ext cx="3456432" cy="3456432"/>
        </a:xfrm>
        <a:prstGeom prst="pie">
          <a:avLst>
            <a:gd name="adj1" fmla="val 16200000"/>
            <a:gd name="adj2" fmla="val 54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Role of Web Application Firewalls (WAFs): </a:t>
          </a:r>
          <a:r>
            <a:rPr lang="en-US" sz="1400" kern="1200" dirty="0"/>
            <a:t>WAFs protect web applications by filtering and monitoring HTTP traffic.</a:t>
          </a:r>
        </a:p>
      </dsp:txBody>
      <dsp:txXfrm>
        <a:off x="2098547" y="1049115"/>
        <a:ext cx="1213866" cy="2427732"/>
      </dsp:txXfrm>
    </dsp:sp>
    <dsp:sp modelId="{39E5F98E-E6BB-4112-8F32-E230D09BD2EC}">
      <dsp:nvSpPr>
        <dsp:cNvPr id="0" name=""/>
        <dsp:cNvSpPr/>
      </dsp:nvSpPr>
      <dsp:spPr>
        <a:xfrm>
          <a:off x="288035" y="534765"/>
          <a:ext cx="3456432" cy="3456432"/>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Importance of SQL Injection Scanners: </a:t>
          </a:r>
          <a:r>
            <a:rPr lang="en-US" sz="1400" kern="1200"/>
            <a:t>SQL injection scanners identify and mitigate vulnerabilities in web applications effectively.</a:t>
          </a:r>
        </a:p>
      </dsp:txBody>
      <dsp:txXfrm>
        <a:off x="781811" y="1049115"/>
        <a:ext cx="1213866" cy="242773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3953F6-3766-4783-A048-D19CAABBB4B5}">
      <dsp:nvSpPr>
        <dsp:cNvPr id="0" name=""/>
        <dsp:cNvSpPr/>
      </dsp:nvSpPr>
      <dsp:spPr>
        <a:xfrm>
          <a:off x="708766" y="359663"/>
          <a:ext cx="1076426" cy="10764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AB02AC-7786-42EC-A6F2-21095BF4A0D2}">
      <dsp:nvSpPr>
        <dsp:cNvPr id="0" name=""/>
        <dsp:cNvSpPr/>
      </dsp:nvSpPr>
      <dsp:spPr>
        <a:xfrm>
          <a:off x="50950" y="1780930"/>
          <a:ext cx="2392059" cy="87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Implementing Secure Coding Practices: </a:t>
          </a:r>
          <a:r>
            <a:rPr lang="en-US" sz="1100" kern="1200"/>
            <a:t>Secure coding practices mitigate vulnerabilities, enhancing web application security effectively.</a:t>
          </a:r>
        </a:p>
      </dsp:txBody>
      <dsp:txXfrm>
        <a:off x="50950" y="1780930"/>
        <a:ext cx="2392059" cy="877500"/>
      </dsp:txXfrm>
    </dsp:sp>
    <dsp:sp modelId="{53951C8E-868F-4FC6-8970-98EEBB286E16}">
      <dsp:nvSpPr>
        <dsp:cNvPr id="0" name=""/>
        <dsp:cNvSpPr/>
      </dsp:nvSpPr>
      <dsp:spPr>
        <a:xfrm>
          <a:off x="3519436" y="359663"/>
          <a:ext cx="1076426" cy="10764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710C8F-86DD-49F9-B026-DA1CB260F909}">
      <dsp:nvSpPr>
        <dsp:cNvPr id="0" name=""/>
        <dsp:cNvSpPr/>
      </dsp:nvSpPr>
      <dsp:spPr>
        <a:xfrm>
          <a:off x="2861620" y="1780930"/>
          <a:ext cx="2392059" cy="87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Regular Security Audits for Compliance: </a:t>
          </a:r>
          <a:r>
            <a:rPr lang="en-US" sz="1100" kern="1200"/>
            <a:t>Security audits ensure compliance with standards and identify potential risks proactively.</a:t>
          </a:r>
        </a:p>
      </dsp:txBody>
      <dsp:txXfrm>
        <a:off x="2861620" y="1780930"/>
        <a:ext cx="2392059" cy="877500"/>
      </dsp:txXfrm>
    </dsp:sp>
    <dsp:sp modelId="{6BD3BA3E-2FD6-45BC-A333-41291C12565A}">
      <dsp:nvSpPr>
        <dsp:cNvPr id="0" name=""/>
        <dsp:cNvSpPr/>
      </dsp:nvSpPr>
      <dsp:spPr>
        <a:xfrm>
          <a:off x="6330106" y="359663"/>
          <a:ext cx="1076426" cy="10764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49B4C8-AB9D-4645-8744-274143122E58}">
      <dsp:nvSpPr>
        <dsp:cNvPr id="0" name=""/>
        <dsp:cNvSpPr/>
      </dsp:nvSpPr>
      <dsp:spPr>
        <a:xfrm>
          <a:off x="5672290" y="1780930"/>
          <a:ext cx="2392059" cy="87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Developer Training on Security Best Practices: </a:t>
          </a:r>
          <a:r>
            <a:rPr lang="en-US" sz="1100" kern="1200"/>
            <a:t>Training empowers developers to implement secure coding techniques, fostering a security-conscious culture.</a:t>
          </a:r>
        </a:p>
      </dsp:txBody>
      <dsp:txXfrm>
        <a:off x="5672290" y="1780930"/>
        <a:ext cx="2392059" cy="8775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E1A99F-B03B-4D7B-BB55-6660F8ABDB43}">
      <dsp:nvSpPr>
        <dsp:cNvPr id="0" name=""/>
        <dsp:cNvSpPr/>
      </dsp:nvSpPr>
      <dsp:spPr>
        <a:xfrm>
          <a:off x="0" y="0"/>
          <a:ext cx="6898005" cy="905427"/>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a:t>Impact of data breaches in medical systems: </a:t>
          </a:r>
          <a:r>
            <a:rPr lang="en-US" sz="1300" kern="1200"/>
            <a:t>Data breaches in medical systems can lead to loss of sensitive medical information and trust.</a:t>
          </a:r>
        </a:p>
      </dsp:txBody>
      <dsp:txXfrm>
        <a:off x="26519" y="26519"/>
        <a:ext cx="5920977" cy="852389"/>
      </dsp:txXfrm>
    </dsp:sp>
    <dsp:sp modelId="{2B94935A-4055-413A-B1EA-39152EBF2483}">
      <dsp:nvSpPr>
        <dsp:cNvPr id="0" name=""/>
        <dsp:cNvSpPr/>
      </dsp:nvSpPr>
      <dsp:spPr>
        <a:xfrm>
          <a:off x="608647" y="1056332"/>
          <a:ext cx="6898005" cy="905427"/>
        </a:xfrm>
        <a:prstGeom prst="roundRect">
          <a:avLst>
            <a:gd name="adj" fmla="val 10000"/>
          </a:avLst>
        </a:prstGeom>
        <a:solidFill>
          <a:schemeClr val="accent5">
            <a:hueOff val="1163773"/>
            <a:satOff val="3877"/>
            <a:lumOff val="4412"/>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a:t>Significance of proactive security measures in safeguarding medical data: </a:t>
          </a:r>
          <a:r>
            <a:rPr lang="en-US" sz="1300" kern="1200"/>
            <a:t>Implementing security measures helps prevent unauthorized access and ensure data integrity in medical systems.</a:t>
          </a:r>
        </a:p>
      </dsp:txBody>
      <dsp:txXfrm>
        <a:off x="635166" y="1082851"/>
        <a:ext cx="5647791" cy="852389"/>
      </dsp:txXfrm>
    </dsp:sp>
    <dsp:sp modelId="{69079FC9-AF11-4E13-BBFA-BFCFA866F69D}">
      <dsp:nvSpPr>
        <dsp:cNvPr id="0" name=""/>
        <dsp:cNvSpPr/>
      </dsp:nvSpPr>
      <dsp:spPr>
        <a:xfrm>
          <a:off x="1217294" y="2112665"/>
          <a:ext cx="6898005" cy="905427"/>
        </a:xfrm>
        <a:prstGeom prst="roundRect">
          <a:avLst>
            <a:gd name="adj" fmla="val 10000"/>
          </a:avLst>
        </a:prstGeom>
        <a:solidFill>
          <a:schemeClr val="accent5">
            <a:hueOff val="2327545"/>
            <a:satOff val="7755"/>
            <a:lumOff val="8823"/>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a:t>Lessons learned from past medical data breaches: </a:t>
          </a:r>
          <a:r>
            <a:rPr lang="en-US" sz="1300" kern="1200"/>
            <a:t>Analyzing past breaches provides insights for strengthening cybersecurity defenses in medical environments.</a:t>
          </a:r>
        </a:p>
      </dsp:txBody>
      <dsp:txXfrm>
        <a:off x="1243813" y="2139184"/>
        <a:ext cx="5647791" cy="852389"/>
      </dsp:txXfrm>
    </dsp:sp>
    <dsp:sp modelId="{D368B682-AD06-4E24-99AD-629F5F3065CF}">
      <dsp:nvSpPr>
        <dsp:cNvPr id="0" name=""/>
        <dsp:cNvSpPr/>
      </dsp:nvSpPr>
      <dsp:spPr>
        <a:xfrm>
          <a:off x="6309476" y="686616"/>
          <a:ext cx="588528" cy="588528"/>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6441895" y="686616"/>
        <a:ext cx="323690" cy="442867"/>
      </dsp:txXfrm>
    </dsp:sp>
    <dsp:sp modelId="{7082DCE4-5866-4A5A-80DA-D929A36D6D99}">
      <dsp:nvSpPr>
        <dsp:cNvPr id="0" name=""/>
        <dsp:cNvSpPr/>
      </dsp:nvSpPr>
      <dsp:spPr>
        <a:xfrm>
          <a:off x="6918124" y="1736912"/>
          <a:ext cx="588528" cy="588528"/>
        </a:xfrm>
        <a:prstGeom prst="downArrow">
          <a:avLst>
            <a:gd name="adj1" fmla="val 55000"/>
            <a:gd name="adj2" fmla="val 45000"/>
          </a:avLst>
        </a:prstGeom>
        <a:solidFill>
          <a:schemeClr val="accent5">
            <a:tint val="40000"/>
            <a:alpha val="90000"/>
            <a:hueOff val="3166380"/>
            <a:satOff val="14521"/>
            <a:lumOff val="1816"/>
            <a:alphaOff val="0"/>
          </a:schemeClr>
        </a:solidFill>
        <a:ln w="127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7050543" y="1736912"/>
        <a:ext cx="323690" cy="442867"/>
      </dsp:txXfrm>
    </dsp:sp>
  </dsp:spTree>
</dsp:drawing>
</file>

<file path=ppt/diagrams/layout1.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B029D6-2395-46D0-9A5C-7BBAA81A8CE3}" type="datetimeFigureOut">
              <a:rPr lang="en-US" smtClean="0"/>
              <a:t>6/21/2024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4744FF-D806-47E3-BDEF-2F886750E408}" type="slidenum">
              <a:rPr lang="en-US" smtClean="0"/>
              <a:t>‹#›</a:t>
            </a:fld>
            <a:endParaRPr lang="en-US"/>
          </a:p>
        </p:txBody>
      </p:sp>
    </p:spTree>
    <p:extLst>
      <p:ext uri="{BB962C8B-B14F-4D97-AF65-F5344CB8AC3E}">
        <p14:creationId xmlns:p14="http://schemas.microsoft.com/office/powerpoint/2010/main" val="1762423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cwe.mitre.org/data/definitions/89.htm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owasp.org/index.php/Category:OWASP_Top_Ten_Project"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https://www.upguard.com/blog/biggest-data-breaches-in-healthcare</a:t>
            </a:r>
            <a:endParaRPr lang="he-IL" dirty="0"/>
          </a:p>
          <a:p>
            <a:endParaRPr lang="he-IL" dirty="0"/>
          </a:p>
          <a:p>
            <a:r>
              <a:rPr lang="en-US" dirty="0"/>
              <a:t>https://www.ynet.co.il/news/article/H1XEI0eSD</a:t>
            </a:r>
            <a:endParaRPr lang="he-IL" dirty="0"/>
          </a:p>
          <a:p>
            <a:endParaRPr lang="he-IL" dirty="0"/>
          </a:p>
          <a:p>
            <a:r>
              <a:rPr lang="en-US" dirty="0"/>
              <a:t>https://www.calcalist.co.il/world_news/article/BJlx11Mnd00</a:t>
            </a:r>
            <a:endParaRPr lang="he-IL" dirty="0"/>
          </a:p>
          <a:p>
            <a:endParaRPr lang="he-IL" dirty="0"/>
          </a:p>
          <a:p>
            <a:r>
              <a:rPr lang="en-US" dirty="0"/>
              <a:t>https://www.ynet.co.il/digital/technews/article/SkKT21qID</a:t>
            </a:r>
          </a:p>
          <a:p>
            <a:endParaRPr lang="en-US" dirty="0"/>
          </a:p>
          <a:p>
            <a:r>
              <a:rPr lang="en-US" dirty="0"/>
              <a:t>https://arcticwolf.com/resources/blog/top-healthcare-industry-cyberattacks/</a:t>
            </a:r>
            <a:endParaRPr lang="he-IL" dirty="0"/>
          </a:p>
          <a:p>
            <a:endParaRPr lang="he-IL" dirty="0"/>
          </a:p>
          <a:p>
            <a:endParaRPr lang="he-IL" dirty="0"/>
          </a:p>
          <a:p>
            <a:r>
              <a:rPr lang="en-US" dirty="0"/>
              <a:t>https://portswigger.net/web-security/sql-injection/cheat-sheet</a:t>
            </a:r>
            <a:endParaRPr lang="he-IL" dirty="0"/>
          </a:p>
          <a:p>
            <a:r>
              <a:rPr lang="en-US" dirty="0"/>
              <a:t>https://www.hhs.gov/sites/default/files/web-application-attacks-in-healthcare.pdf</a:t>
            </a:r>
            <a:endParaRPr lang="he-IL" dirty="0"/>
          </a:p>
          <a:p>
            <a:endParaRPr lang="he-IL" dirty="0"/>
          </a:p>
          <a:p>
            <a:r>
              <a:rPr lang="en-US" dirty="0"/>
              <a:t>https://www.kaggle.com/datasets/faisalmalik/iot-healthcare-security-dataset</a:t>
            </a:r>
          </a:p>
          <a:p>
            <a:endParaRPr lang="en-US" dirty="0"/>
          </a:p>
          <a:p>
            <a:r>
              <a:rPr lang="en-US" dirty="0"/>
              <a:t>https://ro.ecu.edu.au/cgi/viewcontent.cgi?article=3043&amp;context=ecuworks</a:t>
            </a:r>
          </a:p>
          <a:p>
            <a:endParaRPr lang="en-US" dirty="0"/>
          </a:p>
          <a:p>
            <a:r>
              <a:rPr lang="en-US" dirty="0"/>
              <a:t>• </a:t>
            </a:r>
            <a:r>
              <a:rPr lang="en-US" dirty="0" err="1"/>
              <a:t>Acunetix</a:t>
            </a:r>
            <a:r>
              <a:rPr lang="en-US" dirty="0"/>
              <a:t>. n.d. What Is a Web Application Attack and how to Defend Against It. Accessed July 12, 2022. https://www.acunetix.com/websitesecurity/web-application-attack/. • Burnham, Kristin. 2021. Defending Against Common Types of Web Application Attacks. November 18. Accessed July 12, 2022. https://www.mimecast.com/blog/web-application-attacks/. • Center for Internet Security (CIS). n.d. DDoS Attacks: In the Healthcare Sector. Accessed July 12, 2022. https://www.cisecurity.org/insights/blog/ddos-attacks-in-the-healthcare-sector. • Cloudflare. n.d. What is web application security? Accessed July 12, 2022. https://www.cloudflare.com/learning/security/what-is-web-application-security/. • Davis, Jessica. 2021. Scripps Health EHR, Patient Portal Still Down After Ransomware Attack. May 10. Accessed July 12, 2022. after-ransomware-attack. https://healthitsecurity.com/news/</a:t>
            </a:r>
            <a:r>
              <a:rPr lang="en-US" dirty="0" err="1"/>
              <a:t>scripps</a:t>
            </a:r>
            <a:r>
              <a:rPr lang="en-US" dirty="0"/>
              <a:t>-health-</a:t>
            </a:r>
            <a:r>
              <a:rPr lang="en-US" dirty="0" err="1"/>
              <a:t>ehr</a:t>
            </a:r>
            <a:r>
              <a:rPr lang="en-US" dirty="0"/>
              <a:t>-patient-portal-still-down• </a:t>
            </a:r>
            <a:r>
              <a:rPr lang="en-US" dirty="0" err="1"/>
              <a:t>Enzoic</a:t>
            </a:r>
            <a:r>
              <a:rPr lang="en-US" dirty="0"/>
              <a:t>. 2021. Locking Down Patient Portals. December 2. Accessed July 12, 2022. https://securityboulevard.com/2021/12/locking-down-patient-portals/. • Flashpoint. 2021. Compromised Credentials: Analyzing the 2021 Verizon DBIR and Its Most Sought-After Data Type. June 7. Accessed July 12, 2022. analyzing-2021-verizon-dbir/. </a:t>
            </a:r>
            <a:endParaRPr lang="he-IL" dirty="0"/>
          </a:p>
          <a:p>
            <a:endParaRPr lang="en-US" dirty="0"/>
          </a:p>
          <a:p>
            <a:r>
              <a:rPr lang="en-US" dirty="0"/>
              <a:t>Grim, Ryan. 2016. Why I Knocked Boston Children’s Hospital Off The Internet: A Statement From Martin </a:t>
            </a:r>
            <a:r>
              <a:rPr lang="en-US" dirty="0" err="1"/>
              <a:t>Gottesfeld</a:t>
            </a:r>
            <a:r>
              <a:rPr lang="en-US" dirty="0"/>
              <a:t>. September 18. Accessed July 12, 2022. https://www.huffpost.com/entry/why-i-knockedboston-childrens-hospital-off-the-internet-a-statement-from-martingottesfeld_n_57df4995e4b08cb140966cd3 . • HIPAA Journal. 2019. 10 Year Jail Term for Boston Children’s Hospital Hacker. January 14. Accessed July 12, 2022. https://www.hipaajournal.com/10-year-jail-term-for-boston-childrens-hospital-hacker/. • Hulme, George V. 2021. Top 5 Healthcare Cyber Attacks and Threats. September 29. Accessed July 12, 2022. https://businessinsights.bitdefender.com/top-5-healthcare-cyber-attacks-and-threats. • Multi-State Information Sharing and Analysis Center (MS-ISAC). 2017. Technical White Paper – Guide to DDoS Attacks. November 1. Accessed July 12, 2022. https://www.cisecurity.org/insights/whitepapers/technical-white-paper-guide-to-ddos-attacks. • Muresan, Razvan. 2016. DDoS Attacks on the Rise—Here’s What Companies Need to Do. December 28. Accessed July 12, 2022. https://businessinsights.bitdefender.com/ddos-attacks-what-companies-needto-do. 30References • Nehra, </a:t>
            </a:r>
            <a:r>
              <a:rPr lang="en-US" dirty="0" err="1"/>
              <a:t>Mahipal</a:t>
            </a:r>
            <a:r>
              <a:rPr lang="en-US" dirty="0"/>
              <a:t>. 2019. How Web Applications are Useful in Healthcare Industry? August 10. Accessed July 12, 2022. https://www.decipherzone.com/blog-detail/Use-of-Web-Applications-in-HealthcareIndustry . • Synopsys. n.d. Web Application Security. Accessed July 12, 2022. https://www.synopsys.com/glossary/what-is-web-application-security.html. </a:t>
            </a:r>
          </a:p>
        </p:txBody>
      </p:sp>
      <p:sp>
        <p:nvSpPr>
          <p:cNvPr id="4" name="Slide Number Placeholder 3"/>
          <p:cNvSpPr>
            <a:spLocks noGrp="1"/>
          </p:cNvSpPr>
          <p:nvPr>
            <p:ph type="sldNum" sz="quarter" idx="5"/>
          </p:nvPr>
        </p:nvSpPr>
        <p:spPr/>
        <p:txBody>
          <a:bodyPr/>
          <a:lstStyle/>
          <a:p>
            <a:fld id="{7E4744FF-D806-47E3-BDEF-2F886750E408}" type="slidenum">
              <a:rPr lang="en-US" smtClean="0"/>
              <a:t>1</a:t>
            </a:fld>
            <a:endParaRPr lang="en-US"/>
          </a:p>
        </p:txBody>
      </p:sp>
    </p:spTree>
    <p:extLst>
      <p:ext uri="{BB962C8B-B14F-4D97-AF65-F5344CB8AC3E}">
        <p14:creationId xmlns:p14="http://schemas.microsoft.com/office/powerpoint/2010/main" val="1727060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he-IL" b="0" i="0" dirty="0">
              <a:solidFill>
                <a:srgbClr val="C8C3BC"/>
              </a:solidFill>
              <a:effectLst/>
              <a:latin typeface="Arial" panose="020B060402020202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a:p>
            <a:pPr algn="r" rtl="1"/>
            <a:r>
              <a:rPr lang="en-US" dirty="0"/>
              <a:t>https://prog.world/pentest-applications-with-graphql/</a:t>
            </a:r>
          </a:p>
        </p:txBody>
      </p:sp>
      <p:sp>
        <p:nvSpPr>
          <p:cNvPr id="4" name="Slide Number Placeholder 3"/>
          <p:cNvSpPr>
            <a:spLocks noGrp="1"/>
          </p:cNvSpPr>
          <p:nvPr>
            <p:ph type="sldNum" sz="quarter" idx="5"/>
          </p:nvPr>
        </p:nvSpPr>
        <p:spPr/>
        <p:txBody>
          <a:bodyPr/>
          <a:lstStyle/>
          <a:p>
            <a:fld id="{7E4744FF-D806-47E3-BDEF-2F886750E408}" type="slidenum">
              <a:rPr lang="en-US" smtClean="0"/>
              <a:t>10</a:t>
            </a:fld>
            <a:endParaRPr lang="en-US"/>
          </a:p>
        </p:txBody>
      </p:sp>
    </p:spTree>
    <p:extLst>
      <p:ext uri="{BB962C8B-B14F-4D97-AF65-F5344CB8AC3E}">
        <p14:creationId xmlns:p14="http://schemas.microsoft.com/office/powerpoint/2010/main" val="1320581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b="0" i="0" dirty="0">
                <a:solidFill>
                  <a:srgbClr val="DDDAD6"/>
                </a:solidFill>
                <a:effectLst/>
                <a:latin typeface="-apple-system"/>
              </a:rPr>
              <a:t>מכיוון שיש התקפות תלויות זמן : </a:t>
            </a:r>
            <a:r>
              <a:rPr lang="en-US" b="1" i="0" dirty="0">
                <a:effectLst/>
                <a:latin typeface="Arial" panose="020B0604020202020204" pitchFamily="34" charset="0"/>
              </a:rPr>
              <a:t>Conditional time delays</a:t>
            </a:r>
          </a:p>
          <a:p>
            <a:pPr algn="r"/>
            <a:r>
              <a:rPr lang="en-US" b="0" i="0" dirty="0">
                <a:effectLst/>
                <a:latin typeface="Arial" panose="020B0604020202020204" pitchFamily="34" charset="0"/>
              </a:rPr>
              <a:t>You can test a single </a:t>
            </a:r>
            <a:r>
              <a:rPr lang="en-US" b="0" i="0" dirty="0" err="1">
                <a:effectLst/>
                <a:latin typeface="Arial" panose="020B0604020202020204" pitchFamily="34" charset="0"/>
              </a:rPr>
              <a:t>boolean</a:t>
            </a:r>
            <a:r>
              <a:rPr lang="en-US" b="0" i="0" dirty="0">
                <a:effectLst/>
                <a:latin typeface="Arial" panose="020B0604020202020204" pitchFamily="34" charset="0"/>
              </a:rPr>
              <a:t> condition and trigger a time delay if the condition is true.</a:t>
            </a:r>
          </a:p>
          <a:p>
            <a:pPr algn="r"/>
            <a:r>
              <a:rPr lang="he-IL" b="0" i="0" dirty="0">
                <a:solidFill>
                  <a:srgbClr val="DDDAD6"/>
                </a:solidFill>
                <a:effectLst/>
                <a:latin typeface="-apple-system"/>
              </a:rPr>
              <a:t>בהחלט, שימוש בבדיקות סטטיסטיות ובניתוח סדרות זמן יכול להיות מאוד מועיל בעולם האפליקציות הרפואיות. הנה איך זה יכול להתבצע</a:t>
            </a:r>
          </a:p>
          <a:p>
            <a:pPr algn="r"/>
            <a:r>
              <a:rPr lang="he-IL" b="1" i="0" dirty="0">
                <a:solidFill>
                  <a:srgbClr val="DDDAD6"/>
                </a:solidFill>
                <a:effectLst/>
                <a:latin typeface="-apple-system"/>
              </a:rPr>
              <a:t>בדיקות סטטיסטיות לזיהוי חריגות</a:t>
            </a:r>
          </a:p>
          <a:p>
            <a:pPr algn="r"/>
            <a:r>
              <a:rPr lang="he-IL" b="0" i="0" dirty="0">
                <a:solidFill>
                  <a:srgbClr val="DDDAD6"/>
                </a:solidFill>
                <a:effectLst/>
                <a:latin typeface="-apple-system"/>
              </a:rPr>
              <a:t>בדיקות סטטיסטיות יכולות לעזור בזיהוי דפוסי גישה חריגים למידע רפואי, כמו:</a:t>
            </a:r>
          </a:p>
          <a:p>
            <a:pPr algn="r">
              <a:buFont typeface="Arial" panose="020B0604020202020204" pitchFamily="34" charset="0"/>
              <a:buChar char="•"/>
            </a:pPr>
            <a:r>
              <a:rPr lang="en-US" b="1" i="0" dirty="0">
                <a:solidFill>
                  <a:srgbClr val="DDDAD6"/>
                </a:solidFill>
                <a:effectLst/>
                <a:latin typeface="-apple-system"/>
              </a:rPr>
              <a:t>Z-Score</a:t>
            </a:r>
            <a:r>
              <a:rPr lang="en-US" b="0" i="0" dirty="0">
                <a:solidFill>
                  <a:srgbClr val="DDDAD6"/>
                </a:solidFill>
                <a:effectLst/>
                <a:latin typeface="-apple-system"/>
              </a:rPr>
              <a:t>: </a:t>
            </a:r>
            <a:r>
              <a:rPr lang="he-IL" b="0" i="0" dirty="0">
                <a:solidFill>
                  <a:srgbClr val="DDDAD6"/>
                </a:solidFill>
                <a:effectLst/>
                <a:latin typeface="-apple-system"/>
              </a:rPr>
              <a:t>למדוד כמה סטיות תקן נקודת נתונים רחוקה מהממוצע, כדי לזהות גישות חריגות לרשומות רפואיות.</a:t>
            </a:r>
          </a:p>
          <a:p>
            <a:pPr algn="r">
              <a:buFont typeface="Arial" panose="020B0604020202020204" pitchFamily="34" charset="0"/>
              <a:buChar char="•"/>
            </a:pPr>
            <a:r>
              <a:rPr lang="he-IL" b="1" i="0" dirty="0">
                <a:solidFill>
                  <a:srgbClr val="DDDAD6"/>
                </a:solidFill>
                <a:effectLst/>
                <a:latin typeface="-apple-system"/>
              </a:rPr>
              <a:t>מבחן </a:t>
            </a:r>
            <a:r>
              <a:rPr lang="he-IL" b="1" i="0" dirty="0" err="1">
                <a:solidFill>
                  <a:srgbClr val="DDDAD6"/>
                </a:solidFill>
                <a:effectLst/>
                <a:latin typeface="-apple-system"/>
              </a:rPr>
              <a:t>גרובס</a:t>
            </a:r>
            <a:r>
              <a:rPr lang="he-IL" b="1" i="0" dirty="0">
                <a:solidFill>
                  <a:srgbClr val="DDDAD6"/>
                </a:solidFill>
                <a:effectLst/>
                <a:latin typeface="-apple-system"/>
              </a:rPr>
              <a:t> (</a:t>
            </a:r>
            <a:r>
              <a:rPr lang="en-US" b="1" i="0" dirty="0">
                <a:solidFill>
                  <a:srgbClr val="DDDAD6"/>
                </a:solidFill>
                <a:effectLst/>
                <a:latin typeface="-apple-system"/>
              </a:rPr>
              <a:t>Grubbs’ Test)</a:t>
            </a:r>
            <a:r>
              <a:rPr lang="en-US" b="0" i="0" dirty="0">
                <a:solidFill>
                  <a:srgbClr val="DDDAD6"/>
                </a:solidFill>
                <a:effectLst/>
                <a:latin typeface="-apple-system"/>
              </a:rPr>
              <a:t>: </a:t>
            </a:r>
            <a:r>
              <a:rPr lang="he-IL" b="0" i="0" dirty="0">
                <a:solidFill>
                  <a:srgbClr val="DDDAD6"/>
                </a:solidFill>
                <a:effectLst/>
                <a:latin typeface="-apple-system"/>
              </a:rPr>
              <a:t>לזהות חריגה בודדת במערך נתונים חד-משתני, כמו גישה לא מורשית לרשומה רפואית.</a:t>
            </a:r>
          </a:p>
          <a:p>
            <a:pPr algn="r">
              <a:buFont typeface="Arial" panose="020B0604020202020204" pitchFamily="34" charset="0"/>
              <a:buChar char="•"/>
            </a:pPr>
            <a:r>
              <a:rPr lang="he-IL" b="1" i="0" dirty="0">
                <a:solidFill>
                  <a:srgbClr val="DDDAD6"/>
                </a:solidFill>
                <a:effectLst/>
                <a:latin typeface="-apple-system"/>
              </a:rPr>
              <a:t>מבחן </a:t>
            </a:r>
            <a:r>
              <a:rPr lang="he-IL" b="1" i="0" dirty="0" err="1">
                <a:solidFill>
                  <a:srgbClr val="DDDAD6"/>
                </a:solidFill>
                <a:effectLst/>
                <a:latin typeface="-apple-system"/>
              </a:rPr>
              <a:t>דיקסון</a:t>
            </a:r>
            <a:r>
              <a:rPr lang="he-IL" b="1" i="0" dirty="0">
                <a:solidFill>
                  <a:srgbClr val="DDDAD6"/>
                </a:solidFill>
                <a:effectLst/>
                <a:latin typeface="-apple-system"/>
              </a:rPr>
              <a:t> (</a:t>
            </a:r>
            <a:r>
              <a:rPr lang="en-US" b="1" i="0" dirty="0">
                <a:solidFill>
                  <a:srgbClr val="DDDAD6"/>
                </a:solidFill>
                <a:effectLst/>
                <a:latin typeface="-apple-system"/>
              </a:rPr>
              <a:t>Dixon’s Q Test)</a:t>
            </a:r>
            <a:r>
              <a:rPr lang="en-US" b="0" i="0" dirty="0">
                <a:solidFill>
                  <a:srgbClr val="DDDAD6"/>
                </a:solidFill>
                <a:effectLst/>
                <a:latin typeface="-apple-system"/>
              </a:rPr>
              <a:t>: </a:t>
            </a:r>
            <a:r>
              <a:rPr lang="he-IL" b="0" i="0" dirty="0">
                <a:solidFill>
                  <a:srgbClr val="DDDAD6"/>
                </a:solidFill>
                <a:effectLst/>
                <a:latin typeface="-apple-system"/>
              </a:rPr>
              <a:t>שימושי לדגימות קטנות לזיהוי חריגות, כמו גישות חריגות למידע רפואי רגיש.</a:t>
            </a:r>
          </a:p>
          <a:p>
            <a:pPr algn="r">
              <a:buFont typeface="Arial" panose="020B0604020202020204" pitchFamily="34" charset="0"/>
              <a:buChar char="•"/>
            </a:pPr>
            <a:r>
              <a:rPr lang="he-IL" b="1" i="0" dirty="0">
                <a:solidFill>
                  <a:srgbClr val="DDDAD6"/>
                </a:solidFill>
                <a:effectLst/>
                <a:latin typeface="-apple-system"/>
              </a:rPr>
              <a:t>שיטת </a:t>
            </a:r>
            <a:r>
              <a:rPr lang="en-US" b="1" i="0" dirty="0">
                <a:solidFill>
                  <a:srgbClr val="DDDAD6"/>
                </a:solidFill>
                <a:effectLst/>
                <a:latin typeface="-apple-system"/>
              </a:rPr>
              <a:t>Boxplot</a:t>
            </a:r>
            <a:r>
              <a:rPr lang="en-US" b="0" i="0" dirty="0">
                <a:solidFill>
                  <a:srgbClr val="DDDAD6"/>
                </a:solidFill>
                <a:effectLst/>
                <a:latin typeface="-apple-system"/>
              </a:rPr>
              <a:t>: </a:t>
            </a:r>
            <a:r>
              <a:rPr lang="he-IL" b="0" i="0" dirty="0">
                <a:solidFill>
                  <a:srgbClr val="DDDAD6"/>
                </a:solidFill>
                <a:effectLst/>
                <a:latin typeface="-apple-system"/>
              </a:rPr>
              <a:t>להשתמש בטווח בין-רבעוני (</a:t>
            </a:r>
            <a:r>
              <a:rPr lang="en-US" b="0" i="0" dirty="0">
                <a:solidFill>
                  <a:srgbClr val="DDDAD6"/>
                </a:solidFill>
                <a:effectLst/>
                <a:latin typeface="-apple-system"/>
              </a:rPr>
              <a:t>IQR) </a:t>
            </a:r>
            <a:r>
              <a:rPr lang="he-IL" b="0" i="0" dirty="0">
                <a:solidFill>
                  <a:srgbClr val="DDDAD6"/>
                </a:solidFill>
                <a:effectLst/>
                <a:latin typeface="-apple-system"/>
              </a:rPr>
              <a:t>לזיהוי חריגות, כמו גישות חריגות למידע רפואי.</a:t>
            </a:r>
          </a:p>
          <a:p>
            <a:pPr algn="r"/>
            <a:r>
              <a:rPr lang="he-IL" b="1" i="0" dirty="0">
                <a:solidFill>
                  <a:srgbClr val="DDDAD6"/>
                </a:solidFill>
                <a:effectLst/>
                <a:latin typeface="-apple-system"/>
              </a:rPr>
              <a:t>ניתוח סדרות זמן</a:t>
            </a:r>
          </a:p>
          <a:p>
            <a:pPr algn="r"/>
            <a:r>
              <a:rPr lang="he-IL" b="0" i="0" dirty="0">
                <a:solidFill>
                  <a:srgbClr val="DDDAD6"/>
                </a:solidFill>
                <a:effectLst/>
                <a:latin typeface="-apple-system"/>
              </a:rPr>
              <a:t>ניתוח סדרות זמן כולל בחינת נקודות נתונים שנאספו או נרשמו במרווחי זמן ספציפיים. טכניקות כוללות:</a:t>
            </a:r>
          </a:p>
          <a:p>
            <a:pPr algn="r">
              <a:buFont typeface="Arial" panose="020B0604020202020204" pitchFamily="34" charset="0"/>
              <a:buChar char="•"/>
            </a:pPr>
            <a:r>
              <a:rPr lang="he-IL" b="1" i="0" dirty="0">
                <a:solidFill>
                  <a:srgbClr val="DDDAD6"/>
                </a:solidFill>
                <a:effectLst/>
                <a:latin typeface="-apple-system"/>
              </a:rPr>
              <a:t>ממוצע נע</a:t>
            </a:r>
            <a:r>
              <a:rPr lang="he-IL" b="0" i="0" dirty="0">
                <a:solidFill>
                  <a:srgbClr val="DDDAD6"/>
                </a:solidFill>
                <a:effectLst/>
                <a:latin typeface="-apple-system"/>
              </a:rPr>
              <a:t>: להחליק תנודות קצרות טווח ולהדגיש מגמות ארוכות טווח בגישות למידע רפואי.</a:t>
            </a:r>
          </a:p>
          <a:p>
            <a:pPr algn="r">
              <a:buFont typeface="Arial" panose="020B0604020202020204" pitchFamily="34" charset="0"/>
              <a:buChar char="•"/>
            </a:pPr>
            <a:r>
              <a:rPr lang="he-IL" b="1" i="0" dirty="0">
                <a:solidFill>
                  <a:srgbClr val="DDDAD6"/>
                </a:solidFill>
                <a:effectLst/>
                <a:latin typeface="-apple-system"/>
              </a:rPr>
              <a:t>החלקה </a:t>
            </a:r>
            <a:r>
              <a:rPr lang="he-IL" b="1" i="0" dirty="0" err="1">
                <a:solidFill>
                  <a:srgbClr val="DDDAD6"/>
                </a:solidFill>
                <a:effectLst/>
                <a:latin typeface="-apple-system"/>
              </a:rPr>
              <a:t>אקספוננציאלית</a:t>
            </a:r>
            <a:r>
              <a:rPr lang="he-IL" b="0" i="0" dirty="0">
                <a:solidFill>
                  <a:srgbClr val="DDDAD6"/>
                </a:solidFill>
                <a:effectLst/>
                <a:latin typeface="-apple-system"/>
              </a:rPr>
              <a:t>: להחיל משקלים יורדים על נקודות נתונים ישנות יותר, כדי לזהות דפוסי גישה חריגים.</a:t>
            </a:r>
          </a:p>
          <a:p>
            <a:pPr algn="r">
              <a:buFont typeface="Arial" panose="020B0604020202020204" pitchFamily="34" charset="0"/>
              <a:buChar char="•"/>
            </a:pPr>
            <a:r>
              <a:rPr lang="en-US" b="1" i="0" dirty="0">
                <a:solidFill>
                  <a:srgbClr val="DDDAD6"/>
                </a:solidFill>
                <a:effectLst/>
                <a:latin typeface="-apple-system"/>
              </a:rPr>
              <a:t>ARIMA (</a:t>
            </a:r>
            <a:r>
              <a:rPr lang="en-US" b="1" i="0" dirty="0" err="1">
                <a:solidFill>
                  <a:srgbClr val="DDDAD6"/>
                </a:solidFill>
                <a:effectLst/>
                <a:latin typeface="-apple-system"/>
              </a:rPr>
              <a:t>AutoRegressive</a:t>
            </a:r>
            <a:r>
              <a:rPr lang="en-US" b="1" i="0" dirty="0">
                <a:solidFill>
                  <a:srgbClr val="DDDAD6"/>
                </a:solidFill>
                <a:effectLst/>
                <a:latin typeface="-apple-system"/>
              </a:rPr>
              <a:t> Integrated Moving Average)</a:t>
            </a:r>
            <a:r>
              <a:rPr lang="en-US" b="0" i="0" dirty="0">
                <a:solidFill>
                  <a:srgbClr val="DDDAD6"/>
                </a:solidFill>
                <a:effectLst/>
                <a:latin typeface="-apple-system"/>
              </a:rPr>
              <a:t>: </a:t>
            </a:r>
            <a:r>
              <a:rPr lang="he-IL" b="0" i="0" dirty="0">
                <a:solidFill>
                  <a:srgbClr val="DDDAD6"/>
                </a:solidFill>
                <a:effectLst/>
                <a:latin typeface="-apple-system"/>
              </a:rPr>
              <a:t>למודל את הנתונים על בסיס ערכים קודמים, מגמות ואפקטים עונתיים, כדי לזהות גישות חריגות.</a:t>
            </a:r>
          </a:p>
          <a:p>
            <a:pPr algn="r">
              <a:buFont typeface="Arial" panose="020B0604020202020204" pitchFamily="34" charset="0"/>
              <a:buChar char="•"/>
            </a:pPr>
            <a:r>
              <a:rPr lang="he-IL" b="1" i="0" dirty="0">
                <a:solidFill>
                  <a:srgbClr val="DDDAD6"/>
                </a:solidFill>
                <a:effectLst/>
                <a:latin typeface="-apple-system"/>
              </a:rPr>
              <a:t>אלגוריתמים לזיהוי אנומליות</a:t>
            </a:r>
            <a:r>
              <a:rPr lang="he-IL" b="0" i="0" dirty="0">
                <a:solidFill>
                  <a:srgbClr val="DDDAD6"/>
                </a:solidFill>
                <a:effectLst/>
                <a:latin typeface="-apple-system"/>
              </a:rPr>
              <a:t>: כמו </a:t>
            </a:r>
            <a:r>
              <a:rPr lang="en-US" b="0" i="0" dirty="0">
                <a:solidFill>
                  <a:srgbClr val="DDDAD6"/>
                </a:solidFill>
                <a:effectLst/>
                <a:latin typeface="-apple-system"/>
              </a:rPr>
              <a:t>S-H-ESD </a:t>
            </a:r>
            <a:r>
              <a:rPr lang="he-IL" b="0" i="0" dirty="0">
                <a:solidFill>
                  <a:srgbClr val="DDDAD6"/>
                </a:solidFill>
                <a:effectLst/>
                <a:latin typeface="-apple-system"/>
              </a:rPr>
              <a:t>ו-</a:t>
            </a:r>
            <a:r>
              <a:rPr lang="en-US" b="0" i="0" dirty="0">
                <a:solidFill>
                  <a:srgbClr val="DDDAD6"/>
                </a:solidFill>
                <a:effectLst/>
                <a:latin typeface="-apple-system"/>
              </a:rPr>
              <a:t>Prophet, </a:t>
            </a:r>
            <a:r>
              <a:rPr lang="he-IL" b="0" i="0" dirty="0">
                <a:solidFill>
                  <a:srgbClr val="DDDAD6"/>
                </a:solidFill>
                <a:effectLst/>
                <a:latin typeface="-apple-system"/>
              </a:rPr>
              <a:t>המיועדים לטיפול בנתוני סדרות זמן, כדי לזהות גישות חריגות למידע רפואי.</a:t>
            </a:r>
          </a:p>
          <a:p>
            <a:pPr algn="r"/>
            <a:r>
              <a:rPr lang="he-IL" b="0" i="0" dirty="0">
                <a:solidFill>
                  <a:srgbClr val="DDDAD6"/>
                </a:solidFill>
                <a:effectLst/>
                <a:latin typeface="-apple-system"/>
              </a:rPr>
              <a:t>שיטות אלו יכולות להיות קריטיות לאבטחת מידע רפואי, במיוחד בזיהוי דפוסי גישה חריגים שיכולים למנוע פרצות אבטחה פוטנציאליות.</a:t>
            </a:r>
          </a:p>
          <a:p>
            <a:pPr algn="r">
              <a:buFont typeface="+mj-lt"/>
              <a:buAutoNum type="arabicPeriod"/>
            </a:pPr>
            <a:endParaRPr lang="en-US" dirty="0"/>
          </a:p>
        </p:txBody>
      </p:sp>
      <p:sp>
        <p:nvSpPr>
          <p:cNvPr id="4" name="Slide Number Placeholder 3"/>
          <p:cNvSpPr>
            <a:spLocks noGrp="1"/>
          </p:cNvSpPr>
          <p:nvPr>
            <p:ph type="sldNum" sz="quarter" idx="5"/>
          </p:nvPr>
        </p:nvSpPr>
        <p:spPr/>
        <p:txBody>
          <a:bodyPr/>
          <a:lstStyle/>
          <a:p>
            <a:fld id="{7E4744FF-D806-47E3-BDEF-2F886750E408}" type="slidenum">
              <a:rPr lang="en-US" smtClean="0"/>
              <a:t>11</a:t>
            </a:fld>
            <a:endParaRPr lang="en-US"/>
          </a:p>
        </p:txBody>
      </p:sp>
    </p:spTree>
    <p:extLst>
      <p:ext uri="{BB962C8B-B14F-4D97-AF65-F5344CB8AC3E}">
        <p14:creationId xmlns:p14="http://schemas.microsoft.com/office/powerpoint/2010/main" val="2314739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dirty="0"/>
              <a:t>כמובן שמומלץ להשתמש בכלים חזותיים כמו </a:t>
            </a:r>
            <a:r>
              <a:rPr lang="en-US" dirty="0"/>
              <a:t>pandas profiling seaborn </a:t>
            </a:r>
            <a:r>
              <a:rPr lang="he-IL" dirty="0"/>
              <a:t>וכו' על מנת להציג את הנתונים בצורה </a:t>
            </a:r>
            <a:endParaRPr lang="en-US" dirty="0"/>
          </a:p>
        </p:txBody>
      </p:sp>
      <p:sp>
        <p:nvSpPr>
          <p:cNvPr id="4" name="Slide Number Placeholder 3"/>
          <p:cNvSpPr>
            <a:spLocks noGrp="1"/>
          </p:cNvSpPr>
          <p:nvPr>
            <p:ph type="sldNum" sz="quarter" idx="5"/>
          </p:nvPr>
        </p:nvSpPr>
        <p:spPr/>
        <p:txBody>
          <a:bodyPr/>
          <a:lstStyle/>
          <a:p>
            <a:fld id="{7E4744FF-D806-47E3-BDEF-2F886750E408}" type="slidenum">
              <a:rPr lang="en-US" smtClean="0"/>
              <a:t>12</a:t>
            </a:fld>
            <a:endParaRPr lang="en-US"/>
          </a:p>
        </p:txBody>
      </p:sp>
    </p:spTree>
    <p:extLst>
      <p:ext uri="{BB962C8B-B14F-4D97-AF65-F5344CB8AC3E}">
        <p14:creationId xmlns:p14="http://schemas.microsoft.com/office/powerpoint/2010/main" val="1384113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dirty="0"/>
              <a:t>כמובן! הנה הסבר על זיהוי </a:t>
            </a:r>
            <a:r>
              <a:rPr lang="en-US" dirty="0"/>
              <a:t>SQL Injection </a:t>
            </a:r>
            <a:r>
              <a:rPr lang="he-IL" dirty="0"/>
              <a:t>באמצעות למידת מכונה מונחית, כולל דוגמה:</a:t>
            </a:r>
          </a:p>
          <a:p>
            <a:pPr algn="r"/>
            <a:r>
              <a:rPr lang="he-IL" b="1" dirty="0"/>
              <a:t>זיהוי </a:t>
            </a:r>
            <a:r>
              <a:rPr lang="en-US" b="1" dirty="0"/>
              <a:t>SQL Injection </a:t>
            </a:r>
            <a:r>
              <a:rPr lang="he-IL" b="1" dirty="0"/>
              <a:t>באמצעות למידת מכונה מונחית</a:t>
            </a:r>
          </a:p>
          <a:p>
            <a:pPr algn="r">
              <a:buFont typeface="+mj-lt"/>
              <a:buAutoNum type="arabicPeriod"/>
            </a:pPr>
            <a:r>
              <a:rPr lang="he-IL" b="1" dirty="0"/>
              <a:t>איסוף נתונים</a:t>
            </a:r>
            <a:r>
              <a:rPr lang="he-IL" dirty="0"/>
              <a:t>: אוספים מאגר נתונים גדול של שאילתות </a:t>
            </a:r>
            <a:r>
              <a:rPr lang="en-US" dirty="0"/>
              <a:t>SQL, </a:t>
            </a:r>
            <a:r>
              <a:rPr lang="he-IL" dirty="0"/>
              <a:t>מתויגות כבטוחות או זדוניות.</a:t>
            </a:r>
          </a:p>
          <a:p>
            <a:pPr algn="r">
              <a:buFont typeface="+mj-lt"/>
              <a:buAutoNum type="arabicPeriod"/>
            </a:pPr>
            <a:r>
              <a:rPr lang="he-IL" b="1" dirty="0"/>
              <a:t>חילוץ מאפיינים</a:t>
            </a:r>
            <a:r>
              <a:rPr lang="he-IL" dirty="0"/>
              <a:t>: מזהים ומחלצים מאפיינים רלוונטיים מהשאילתות שיכולים לעזור להבחין בין שאילתות רגילות לזדוניות.</a:t>
            </a:r>
          </a:p>
          <a:p>
            <a:pPr algn="r">
              <a:buFont typeface="+mj-lt"/>
              <a:buAutoNum type="arabicPeriod"/>
            </a:pPr>
            <a:r>
              <a:rPr lang="he-IL" b="1" dirty="0"/>
              <a:t>אימון המודל</a:t>
            </a:r>
            <a:r>
              <a:rPr lang="he-IL" dirty="0"/>
              <a:t>: משתמשים בנתונים המתויגים כדי לאמן מודל למידת מכונה. אלגוריתמים נפוצים כוללים עצי החלטה, מכונות וקטורים תומכות ורשתות נוירונים.</a:t>
            </a:r>
          </a:p>
          <a:p>
            <a:pPr algn="r">
              <a:buFont typeface="+mj-lt"/>
              <a:buAutoNum type="arabicPeriod"/>
            </a:pPr>
            <a:r>
              <a:rPr lang="he-IL" b="1" dirty="0"/>
              <a:t>הערכה</a:t>
            </a:r>
            <a:r>
              <a:rPr lang="he-IL" dirty="0"/>
              <a:t>: בודקים את המודל על מאגר נתונים נפרד כדי להעריך את הדיוק שלו ואת היכולת לזהות </a:t>
            </a:r>
            <a:r>
              <a:rPr lang="en-US" dirty="0"/>
              <a:t>SQL Injection.</a:t>
            </a:r>
          </a:p>
          <a:p>
            <a:pPr algn="r">
              <a:buFont typeface="+mj-lt"/>
              <a:buAutoNum type="arabicPeriod"/>
            </a:pPr>
            <a:r>
              <a:rPr lang="he-IL" b="1" dirty="0"/>
              <a:t>פריסה</a:t>
            </a:r>
            <a:r>
              <a:rPr lang="he-IL" dirty="0"/>
              <a:t>: משלבים את המודל המאומן במערכת ניהול מסדי הנתונים כדי </a:t>
            </a:r>
            <a:r>
              <a:rPr lang="he-IL" dirty="0" err="1"/>
              <a:t>לנטר</a:t>
            </a:r>
            <a:r>
              <a:rPr lang="he-IL" dirty="0"/>
              <a:t> ולנתח שאילתות </a:t>
            </a:r>
            <a:r>
              <a:rPr lang="en-US" dirty="0"/>
              <a:t>SQL </a:t>
            </a:r>
            <a:r>
              <a:rPr lang="he-IL" dirty="0"/>
              <a:t>נכנסות בזמן אמת.</a:t>
            </a:r>
          </a:p>
          <a:p>
            <a:pPr algn="r"/>
            <a:r>
              <a:rPr lang="he-IL" b="1" dirty="0"/>
              <a:t>דוגמה</a:t>
            </a:r>
          </a:p>
          <a:p>
            <a:pPr algn="r"/>
            <a:r>
              <a:rPr lang="he-IL" dirty="0"/>
              <a:t>נניח שיש לנו את מאגר הנתונים הבא של שאילתות </a:t>
            </a:r>
            <a:r>
              <a:rPr lang="en-US" dirty="0"/>
              <a:t>SQL:</a:t>
            </a:r>
          </a:p>
          <a:p>
            <a:pPr algn="r"/>
            <a:r>
              <a:rPr lang="en-US" dirty="0"/>
              <a:t>-- </a:t>
            </a:r>
            <a:r>
              <a:rPr lang="he-IL" dirty="0"/>
              <a:t>שאילתה בטוחה </a:t>
            </a:r>
            <a:r>
              <a:rPr lang="en-US" dirty="0"/>
              <a:t>SELECT * FROM users WHERE username = '</a:t>
            </a:r>
            <a:r>
              <a:rPr lang="en-US" dirty="0" err="1"/>
              <a:t>alice</a:t>
            </a:r>
            <a:r>
              <a:rPr lang="en-US" dirty="0"/>
              <a:t>'; -- </a:t>
            </a:r>
            <a:r>
              <a:rPr lang="he-IL" dirty="0"/>
              <a:t>שאילתה זדונית </a:t>
            </a:r>
            <a:r>
              <a:rPr lang="en-US" dirty="0"/>
              <a:t>SELECT * FROM users WHERE username = '</a:t>
            </a:r>
            <a:r>
              <a:rPr lang="en-US" dirty="0" err="1"/>
              <a:t>alice</a:t>
            </a:r>
            <a:r>
              <a:rPr lang="en-US" dirty="0"/>
              <a:t>' OR '1'='1'; </a:t>
            </a:r>
            <a:r>
              <a:rPr lang="he-IL" dirty="0"/>
              <a:t>בשלב חילוץ המאפיינים, נוכל לזהות מאפיינים כמו שימוש במילים שמורות (כמו </a:t>
            </a:r>
            <a:r>
              <a:rPr lang="en-US" dirty="0"/>
              <a:t>OR), </a:t>
            </a:r>
            <a:r>
              <a:rPr lang="he-IL" dirty="0"/>
              <a:t>תווים מיוחדים (כמו '), ועוד. לאחר מכן, נאמן את המודל על נתונים אלו כדי לזהות דפוסים זדוניים.</a:t>
            </a:r>
          </a:p>
          <a:p>
            <a:pPr algn="r"/>
            <a:r>
              <a:rPr lang="he-IL" dirty="0"/>
              <a:t>האם יש לך שאלות נוספות או נושא אחר שתרצה לדון בו?</a:t>
            </a:r>
          </a:p>
          <a:p>
            <a:pPr algn="r"/>
            <a:endParaRPr lang="he-IL" dirty="0"/>
          </a:p>
          <a:p>
            <a:pPr algn="r"/>
            <a:endParaRPr lang="he-IL" dirty="0"/>
          </a:p>
          <a:p>
            <a:pPr algn="r"/>
            <a:r>
              <a:rPr lang="he-IL" b="1" i="0" dirty="0">
                <a:solidFill>
                  <a:srgbClr val="DDDAD6"/>
                </a:solidFill>
                <a:effectLst/>
                <a:latin typeface="-apple-system"/>
              </a:rPr>
              <a:t>אלגוריתמים נפוצים לזיהוי אנומליות</a:t>
            </a:r>
          </a:p>
          <a:p>
            <a:pPr algn="r">
              <a:buFont typeface="+mj-lt"/>
              <a:buAutoNum type="arabicPeriod"/>
            </a:pPr>
            <a:r>
              <a:rPr lang="en-US" b="1" i="0" dirty="0">
                <a:solidFill>
                  <a:srgbClr val="DDDAD6"/>
                </a:solidFill>
                <a:effectLst/>
                <a:latin typeface="-apple-system"/>
              </a:rPr>
              <a:t>Isolation Forest</a:t>
            </a:r>
            <a:r>
              <a:rPr lang="en-US" b="0" i="0" dirty="0">
                <a:solidFill>
                  <a:srgbClr val="DDDAD6"/>
                </a:solidFill>
                <a:effectLst/>
                <a:latin typeface="-apple-system"/>
              </a:rPr>
              <a:t>: </a:t>
            </a:r>
            <a:r>
              <a:rPr lang="he-IL" b="0" i="0" dirty="0">
                <a:solidFill>
                  <a:srgbClr val="DDDAD6"/>
                </a:solidFill>
                <a:effectLst/>
                <a:latin typeface="-apple-system"/>
              </a:rPr>
              <a:t>אלגוריתם שמנסה לבודד את הנתונים החריגים על ידי חלוקתם לעצי החלטה.</a:t>
            </a:r>
          </a:p>
          <a:p>
            <a:pPr algn="r">
              <a:buFont typeface="+mj-lt"/>
              <a:buAutoNum type="arabicPeriod"/>
            </a:pPr>
            <a:r>
              <a:rPr lang="en-US" b="1" i="0" dirty="0">
                <a:solidFill>
                  <a:srgbClr val="DDDAD6"/>
                </a:solidFill>
                <a:effectLst/>
                <a:latin typeface="-apple-system"/>
              </a:rPr>
              <a:t>Local Outlier Factor (LOF)</a:t>
            </a:r>
            <a:r>
              <a:rPr lang="en-US" b="0" i="0" dirty="0">
                <a:solidFill>
                  <a:srgbClr val="DDDAD6"/>
                </a:solidFill>
                <a:effectLst/>
                <a:latin typeface="-apple-system"/>
              </a:rPr>
              <a:t>: </a:t>
            </a:r>
            <a:r>
              <a:rPr lang="he-IL" b="0" i="0" dirty="0">
                <a:solidFill>
                  <a:srgbClr val="DDDAD6"/>
                </a:solidFill>
                <a:effectLst/>
                <a:latin typeface="-apple-system"/>
              </a:rPr>
              <a:t>אלגוריתם שמחשב את הצפיפות המקומית של כל נקודת נתונים ומשווה אותה לצפיפות של נקודות שכנות.</a:t>
            </a:r>
          </a:p>
          <a:p>
            <a:pPr algn="r">
              <a:buFont typeface="+mj-lt"/>
              <a:buAutoNum type="arabicPeriod"/>
            </a:pPr>
            <a:r>
              <a:rPr lang="en-US" b="1" i="0" dirty="0">
                <a:solidFill>
                  <a:srgbClr val="DDDAD6"/>
                </a:solidFill>
                <a:effectLst/>
                <a:latin typeface="-apple-system"/>
              </a:rPr>
              <a:t>One-Class SVM</a:t>
            </a:r>
            <a:r>
              <a:rPr lang="en-US" b="0" i="0" dirty="0">
                <a:solidFill>
                  <a:srgbClr val="DDDAD6"/>
                </a:solidFill>
                <a:effectLst/>
                <a:latin typeface="-apple-system"/>
              </a:rPr>
              <a:t>: </a:t>
            </a:r>
            <a:r>
              <a:rPr lang="he-IL" b="0" i="0" dirty="0">
                <a:solidFill>
                  <a:srgbClr val="DDDAD6"/>
                </a:solidFill>
                <a:effectLst/>
                <a:latin typeface="-apple-system"/>
              </a:rPr>
              <a:t>אלגוריתם שמנסה להפריד בין הנתונים הרגילים לחריגים באמצעות מכונת וקטורים תומכת.</a:t>
            </a:r>
          </a:p>
          <a:p>
            <a:pPr algn="r"/>
            <a:r>
              <a:rPr lang="he-IL" b="0" i="0" dirty="0">
                <a:solidFill>
                  <a:srgbClr val="DDDAD6"/>
                </a:solidFill>
                <a:effectLst/>
                <a:latin typeface="-apple-system"/>
              </a:rPr>
              <a:t>למידת מכונה בלתי מונחית יכולה להיות יעילה במיוחד במקרים בהם אין לנו נתונים מתויגים מראש, והיא מאפשרת לזהות איומים פוטנציאליים בצורה אוטומטית.</a:t>
            </a:r>
          </a:p>
          <a:p>
            <a:pPr algn="r"/>
            <a:r>
              <a:rPr lang="he-IL" b="0" i="0" dirty="0">
                <a:solidFill>
                  <a:srgbClr val="DDDAD6"/>
                </a:solidFill>
                <a:effectLst/>
                <a:latin typeface="-apple-system"/>
              </a:rPr>
              <a:t>האם יש לך שאלות נוספות או נושא אחר שתרצה לדון בו?</a:t>
            </a:r>
          </a:p>
          <a:p>
            <a:pPr algn="r"/>
            <a:endParaRPr lang="he-IL" dirty="0"/>
          </a:p>
          <a:p>
            <a:pPr algn="r"/>
            <a:endParaRPr lang="en-US" dirty="0"/>
          </a:p>
        </p:txBody>
      </p:sp>
      <p:sp>
        <p:nvSpPr>
          <p:cNvPr id="4" name="Slide Number Placeholder 3"/>
          <p:cNvSpPr>
            <a:spLocks noGrp="1"/>
          </p:cNvSpPr>
          <p:nvPr>
            <p:ph type="sldNum" sz="quarter" idx="5"/>
          </p:nvPr>
        </p:nvSpPr>
        <p:spPr/>
        <p:txBody>
          <a:bodyPr/>
          <a:lstStyle/>
          <a:p>
            <a:fld id="{7E4744FF-D806-47E3-BDEF-2F886750E408}" type="slidenum">
              <a:rPr lang="en-US" smtClean="0"/>
              <a:t>13</a:t>
            </a:fld>
            <a:endParaRPr lang="en-US"/>
          </a:p>
        </p:txBody>
      </p:sp>
    </p:spTree>
    <p:extLst>
      <p:ext uri="{BB962C8B-B14F-4D97-AF65-F5344CB8AC3E}">
        <p14:creationId xmlns:p14="http://schemas.microsoft.com/office/powerpoint/2010/main" val="22931186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b="0" i="0" dirty="0">
              <a:solidFill>
                <a:srgbClr val="C8C3BC"/>
              </a:solidFill>
              <a:effectLst/>
              <a:latin typeface="Arial" panose="020B0604020202020204" pitchFamily="34" charset="0"/>
            </a:endParaRPr>
          </a:p>
          <a:p>
            <a:pPr algn="r" rtl="1"/>
            <a:r>
              <a:rPr lang="en-US" b="0" i="0" dirty="0">
                <a:solidFill>
                  <a:srgbClr val="C8C3BC"/>
                </a:solidFill>
                <a:effectLst/>
                <a:latin typeface="Arial" panose="020B0604020202020204" pitchFamily="34" charset="0"/>
              </a:rPr>
              <a:t>WAFs typically help protect web applications from attacks such as cross-site forgery, cross-site-scripting (XSS), file inclusion, and SQL injection (SQLi), among others.</a:t>
            </a:r>
          </a:p>
          <a:p>
            <a:pPr algn="r" rtl="1"/>
            <a:endParaRPr lang="en-US" b="0" i="0" dirty="0">
              <a:solidFill>
                <a:srgbClr val="C8C3BC"/>
              </a:solidFill>
              <a:effectLst/>
              <a:latin typeface="Arial" panose="020B0604020202020204" pitchFamily="34" charset="0"/>
            </a:endParaRPr>
          </a:p>
          <a:p>
            <a:pPr algn="r" rtl="1"/>
            <a:r>
              <a:rPr lang="he-IL" b="0" i="0" dirty="0">
                <a:solidFill>
                  <a:srgbClr val="C8C3BC"/>
                </a:solidFill>
                <a:effectLst/>
                <a:latin typeface="Arial" panose="020B0604020202020204" pitchFamily="34" charset="0"/>
              </a:rPr>
              <a:t>המודול שמותקן בשרת של האתר בשם </a:t>
            </a:r>
            <a:r>
              <a:rPr lang="en-US" b="0" i="0" dirty="0" err="1">
                <a:solidFill>
                  <a:srgbClr val="C8C3BC"/>
                </a:solidFill>
                <a:effectLst/>
                <a:latin typeface="Arial" panose="020B0604020202020204" pitchFamily="34" charset="0"/>
              </a:rPr>
              <a:t>mod_security</a:t>
            </a:r>
            <a:r>
              <a:rPr lang="en-US" b="0" i="0" dirty="0">
                <a:solidFill>
                  <a:srgbClr val="C8C3BC"/>
                </a:solidFill>
                <a:effectLst/>
                <a:latin typeface="Arial" panose="020B0604020202020204" pitchFamily="34" charset="0"/>
              </a:rPr>
              <a:t> </a:t>
            </a:r>
            <a:r>
              <a:rPr lang="he-IL" b="0" i="0" dirty="0">
                <a:solidFill>
                  <a:srgbClr val="C8C3BC"/>
                </a:solidFill>
                <a:effectLst/>
                <a:latin typeface="Arial" panose="020B0604020202020204" pitchFamily="34" charset="0"/>
              </a:rPr>
              <a:t>זיהה שקיימת כוונה זדונית לבצע התקפת </a:t>
            </a:r>
            <a:r>
              <a:rPr lang="en-US" b="0" i="0" dirty="0" err="1">
                <a:solidFill>
                  <a:srgbClr val="C8C3BC"/>
                </a:solidFill>
                <a:effectLst/>
                <a:latin typeface="Arial" panose="020B0604020202020204" pitchFamily="34" charset="0"/>
              </a:rPr>
              <a:t>sql</a:t>
            </a:r>
            <a:r>
              <a:rPr lang="en-US" b="0" i="0" dirty="0">
                <a:solidFill>
                  <a:srgbClr val="C8C3BC"/>
                </a:solidFill>
                <a:effectLst/>
                <a:latin typeface="Arial" panose="020B0604020202020204" pitchFamily="34" charset="0"/>
              </a:rPr>
              <a:t> </a:t>
            </a:r>
            <a:r>
              <a:rPr lang="he-IL" b="0" i="0" dirty="0">
                <a:solidFill>
                  <a:srgbClr val="C8C3BC"/>
                </a:solidFill>
                <a:effectLst/>
                <a:latin typeface="Arial" panose="020B0604020202020204" pitchFamily="34" charset="0"/>
              </a:rPr>
              <a:t>ובלם אותה. באתר עם פגיעות להתקפה, הייתם מקבלים את כל הדפים הקיימים </a:t>
            </a:r>
            <a:r>
              <a:rPr lang="he-IL" b="0" i="0" dirty="0" err="1">
                <a:solidFill>
                  <a:srgbClr val="C8C3BC"/>
                </a:solidFill>
                <a:effectLst/>
                <a:latin typeface="Arial" panose="020B0604020202020204" pitchFamily="34" charset="0"/>
              </a:rPr>
              <a:t>בדאטהבייס</a:t>
            </a:r>
            <a:r>
              <a:rPr lang="he-IL" b="0" i="0" dirty="0">
                <a:solidFill>
                  <a:srgbClr val="C8C3BC"/>
                </a:solidFill>
                <a:effectLst/>
                <a:latin typeface="Arial" panose="020B0604020202020204" pitchFamily="34" charset="0"/>
              </a:rPr>
              <a:t>. למי שלא יודע הסימן — ב </a:t>
            </a:r>
            <a:r>
              <a:rPr lang="en-US" b="0" i="0" dirty="0">
                <a:solidFill>
                  <a:srgbClr val="C8C3BC"/>
                </a:solidFill>
                <a:effectLst/>
                <a:latin typeface="Arial" panose="020B0604020202020204" pitchFamily="34" charset="0"/>
              </a:rPr>
              <a:t>SQL </a:t>
            </a:r>
            <a:r>
              <a:rPr lang="he-IL" b="0" i="0" dirty="0">
                <a:solidFill>
                  <a:srgbClr val="C8C3BC"/>
                </a:solidFill>
                <a:effectLst/>
                <a:latin typeface="Arial" panose="020B0604020202020204" pitchFamily="34" charset="0"/>
              </a:rPr>
              <a:t>אומר שמתחילה תגובה ולכן מסד הנתונים יתעלם מכל דבר שיבוא אחרי הסימן — אם לא היינו מוסיפים את הסימן הזה, היינו מקבלים הודעת שגיאה שחסר גרש כמו שקיבלנו קודם.</a:t>
            </a:r>
            <a:endParaRPr lang="en-US" b="0" i="0" dirty="0">
              <a:solidFill>
                <a:srgbClr val="C8C3BC"/>
              </a:solidFill>
              <a:effectLst/>
              <a:latin typeface="Arial" panose="020B0604020202020204" pitchFamily="34" charset="0"/>
            </a:endParaRPr>
          </a:p>
          <a:p>
            <a:pPr algn="r"/>
            <a:r>
              <a:rPr lang="he-IL" b="0" i="0" dirty="0">
                <a:solidFill>
                  <a:srgbClr val="C8C3BC"/>
                </a:solidFill>
                <a:effectLst/>
                <a:latin typeface="Arial" panose="020B0604020202020204" pitchFamily="34" charset="0"/>
              </a:rPr>
              <a:t>הגבלה על הקלט שניתן להקיש על מנת למנוע הזרקות </a:t>
            </a:r>
            <a:r>
              <a:rPr lang="en-US" b="0" i="0" dirty="0">
                <a:solidFill>
                  <a:srgbClr val="C8C3BC"/>
                </a:solidFill>
                <a:effectLst/>
                <a:latin typeface="Arial" panose="020B0604020202020204" pitchFamily="34" charset="0"/>
              </a:rPr>
              <a:t>SQL. </a:t>
            </a:r>
            <a:r>
              <a:rPr lang="he-IL" b="0" i="0" dirty="0">
                <a:solidFill>
                  <a:srgbClr val="C8C3BC"/>
                </a:solidFill>
                <a:effectLst/>
                <a:latin typeface="Arial" panose="020B0604020202020204" pitchFamily="34" charset="0"/>
              </a:rPr>
              <a:t>הסינון הטוב ביותר הוא להגדיר רשימת </a:t>
            </a:r>
            <a:r>
              <a:rPr lang="en-US" b="0" i="0" dirty="0">
                <a:solidFill>
                  <a:srgbClr val="C8C3BC"/>
                </a:solidFill>
                <a:effectLst/>
                <a:latin typeface="Arial" panose="020B0604020202020204" pitchFamily="34" charset="0"/>
              </a:rPr>
              <a:t>whitelist </a:t>
            </a:r>
            <a:r>
              <a:rPr lang="he-IL" b="0" i="0" dirty="0">
                <a:solidFill>
                  <a:srgbClr val="C8C3BC"/>
                </a:solidFill>
                <a:effectLst/>
                <a:latin typeface="Arial" panose="020B0604020202020204" pitchFamily="34" charset="0"/>
              </a:rPr>
              <a:t>של הביטויים שניתן להכניס לקלט או להגדיר לדוגמא שהקלט צריך להיות בין 5-8 אותיות ללא מספרים או תווים מיוחדים כמו גרש סימון שווה או </a:t>
            </a:r>
            <a:r>
              <a:rPr lang="he-IL" b="0" i="0" dirty="0" err="1">
                <a:solidFill>
                  <a:srgbClr val="C8C3BC"/>
                </a:solidFill>
                <a:effectLst/>
                <a:latin typeface="Arial" panose="020B0604020202020204" pitchFamily="34" charset="0"/>
              </a:rPr>
              <a:t>מרכאות</a:t>
            </a:r>
            <a:r>
              <a:rPr lang="he-IL" b="0" i="0" dirty="0">
                <a:solidFill>
                  <a:srgbClr val="C8C3BC"/>
                </a:solidFill>
                <a:effectLst/>
                <a:latin typeface="Arial" panose="020B0604020202020204" pitchFamily="34" charset="0"/>
              </a:rPr>
              <a:t>. סינון כזה ימנע כל התקפת </a:t>
            </a:r>
            <a:r>
              <a:rPr lang="en-US" b="0" i="0" dirty="0">
                <a:solidFill>
                  <a:srgbClr val="C8C3BC"/>
                </a:solidFill>
                <a:effectLst/>
                <a:latin typeface="Arial" panose="020B0604020202020204" pitchFamily="34" charset="0"/>
              </a:rPr>
              <a:t>SQL </a:t>
            </a:r>
            <a:r>
              <a:rPr lang="he-IL" b="0" i="0" dirty="0">
                <a:solidFill>
                  <a:srgbClr val="C8C3BC"/>
                </a:solidFill>
                <a:effectLst/>
                <a:latin typeface="Arial" panose="020B0604020202020204" pitchFamily="34" charset="0"/>
              </a:rPr>
              <a:t>שתיארנו.</a:t>
            </a:r>
          </a:p>
          <a:p>
            <a:pPr algn="r"/>
            <a:r>
              <a:rPr lang="he-IL" b="0" i="0" dirty="0" err="1">
                <a:solidFill>
                  <a:srgbClr val="C8C3BC"/>
                </a:solidFill>
                <a:effectLst/>
                <a:latin typeface="Arial" panose="020B0604020202020204" pitchFamily="34" charset="0"/>
              </a:rPr>
              <a:t>ההאקר</a:t>
            </a:r>
            <a:r>
              <a:rPr lang="he-IL" b="0" i="0" dirty="0">
                <a:solidFill>
                  <a:srgbClr val="C8C3BC"/>
                </a:solidFill>
                <a:effectLst/>
                <a:latin typeface="Arial" panose="020B0604020202020204" pitchFamily="34" charset="0"/>
              </a:rPr>
              <a:t> המתוחכם יחפש אילו תווים או הגדרות קיימות בסינון. הבעיה היא שלפעמים חייבים להשתמש בתווים מיוחדים. בכתובת אימייל יופיע תמיד @ ובשמות צרפתיים לדוגמא יופיע גרש יחיד כחלק מהתחביר של השם. </a:t>
            </a:r>
            <a:r>
              <a:rPr lang="en-US" b="0" i="0" dirty="0" err="1">
                <a:solidFill>
                  <a:srgbClr val="C8C3BC"/>
                </a:solidFill>
                <a:effectLst/>
                <a:latin typeface="Arial" panose="020B0604020202020204" pitchFamily="34" charset="0"/>
              </a:rPr>
              <a:t>J'apprends</a:t>
            </a:r>
            <a:r>
              <a:rPr lang="en-US" b="0" i="0" dirty="0">
                <a:solidFill>
                  <a:srgbClr val="C8C3BC"/>
                </a:solidFill>
                <a:effectLst/>
                <a:latin typeface="Arial" panose="020B0604020202020204" pitchFamily="34" charset="0"/>
              </a:rPr>
              <a:t> le </a:t>
            </a:r>
            <a:r>
              <a:rPr lang="en-US" b="0" i="0" dirty="0" err="1">
                <a:solidFill>
                  <a:srgbClr val="C8C3BC"/>
                </a:solidFill>
                <a:effectLst/>
                <a:latin typeface="Arial" panose="020B0604020202020204" pitchFamily="34" charset="0"/>
              </a:rPr>
              <a:t>piratage</a:t>
            </a:r>
            <a:r>
              <a:rPr lang="en-US" b="0" i="0" dirty="0">
                <a:solidFill>
                  <a:srgbClr val="C8C3BC"/>
                </a:solidFill>
                <a:effectLst/>
                <a:latin typeface="Arial" panose="020B0604020202020204" pitchFamily="34" charset="0"/>
              </a:rPr>
              <a:t>. </a:t>
            </a:r>
            <a:r>
              <a:rPr lang="he-IL" b="0" i="0" dirty="0">
                <a:solidFill>
                  <a:srgbClr val="C8C3BC"/>
                </a:solidFill>
                <a:effectLst/>
                <a:latin typeface="Arial" panose="020B0604020202020204" pitchFamily="34" charset="0"/>
              </a:rPr>
              <a:t>סינון לא יכול להיות עד כדי כך קפדן שלא יהיה ניתן להשתמש באפליקציית ווב שימוש נרחב ויומיומי.</a:t>
            </a:r>
            <a:endParaRPr lang="en-US" b="0" i="0" dirty="0">
              <a:solidFill>
                <a:srgbClr val="C8C3BC"/>
              </a:solidFill>
              <a:effectLst/>
              <a:latin typeface="Arial" panose="020B0604020202020204" pitchFamily="34" charset="0"/>
            </a:endParaRPr>
          </a:p>
          <a:p>
            <a:pPr algn="r"/>
            <a:endParaRPr lang="en-US" b="0" i="0" dirty="0">
              <a:solidFill>
                <a:srgbClr val="C8C3BC"/>
              </a:solidFill>
              <a:effectLst/>
              <a:latin typeface="Arial" panose="020B0604020202020204" pitchFamily="34" charset="0"/>
            </a:endParaRPr>
          </a:p>
          <a:p>
            <a:pPr algn="r"/>
            <a:r>
              <a:rPr lang="he-IL" b="0" i="0" dirty="0">
                <a:solidFill>
                  <a:srgbClr val="C8C3BC"/>
                </a:solidFill>
                <a:effectLst/>
                <a:latin typeface="Arial" panose="020B0604020202020204" pitchFamily="34" charset="0"/>
              </a:rPr>
              <a:t>רוצים דוגמא מעשית? בואו נניח שהאקר הצליח לבצע הזרקת </a:t>
            </a:r>
            <a:r>
              <a:rPr lang="en-US" b="0" i="0" dirty="0" err="1">
                <a:solidFill>
                  <a:srgbClr val="C8C3BC"/>
                </a:solidFill>
                <a:effectLst/>
                <a:latin typeface="Arial" panose="020B0604020202020204" pitchFamily="34" charset="0"/>
              </a:rPr>
              <a:t>sql</a:t>
            </a:r>
            <a:r>
              <a:rPr lang="en-US" b="0" i="0" dirty="0">
                <a:solidFill>
                  <a:srgbClr val="C8C3BC"/>
                </a:solidFill>
                <a:effectLst/>
                <a:latin typeface="Arial" panose="020B0604020202020204" pitchFamily="34" charset="0"/>
              </a:rPr>
              <a:t> </a:t>
            </a:r>
            <a:r>
              <a:rPr lang="he-IL" b="0" i="0" dirty="0">
                <a:solidFill>
                  <a:srgbClr val="C8C3BC"/>
                </a:solidFill>
                <a:effectLst/>
                <a:latin typeface="Arial" panose="020B0604020202020204" pitchFamily="34" charset="0"/>
              </a:rPr>
              <a:t>ולחדור </a:t>
            </a:r>
            <a:r>
              <a:rPr lang="he-IL" b="0" i="0" dirty="0" err="1">
                <a:solidFill>
                  <a:srgbClr val="C8C3BC"/>
                </a:solidFill>
                <a:effectLst/>
                <a:latin typeface="Arial" panose="020B0604020202020204" pitchFamily="34" charset="0"/>
              </a:rPr>
              <a:t>לדאטהבייס</a:t>
            </a:r>
            <a:r>
              <a:rPr lang="he-IL" b="0" i="0" dirty="0">
                <a:solidFill>
                  <a:srgbClr val="C8C3BC"/>
                </a:solidFill>
                <a:effectLst/>
                <a:latin typeface="Arial" panose="020B0604020202020204" pitchFamily="34" charset="0"/>
              </a:rPr>
              <a:t> של חנות </a:t>
            </a:r>
            <a:r>
              <a:rPr lang="he-IL" b="0" i="0" dirty="0" err="1">
                <a:solidFill>
                  <a:srgbClr val="C8C3BC"/>
                </a:solidFill>
                <a:effectLst/>
                <a:latin typeface="Arial" panose="020B0604020202020204" pitchFamily="34" charset="0"/>
              </a:rPr>
              <a:t>ווקומרס</a:t>
            </a:r>
            <a:r>
              <a:rPr lang="he-IL" b="0" i="0" dirty="0">
                <a:solidFill>
                  <a:srgbClr val="C8C3BC"/>
                </a:solidFill>
                <a:effectLst/>
                <a:latin typeface="Arial" panose="020B0604020202020204" pitchFamily="34" charset="0"/>
              </a:rPr>
              <a:t> </a:t>
            </a:r>
            <a:r>
              <a:rPr lang="he-IL" b="0" i="0" dirty="0" err="1">
                <a:solidFill>
                  <a:srgbClr val="C8C3BC"/>
                </a:solidFill>
                <a:effectLst/>
                <a:latin typeface="Arial" panose="020B0604020202020204" pitchFamily="34" charset="0"/>
              </a:rPr>
              <a:t>בוורדפרס</a:t>
            </a:r>
            <a:r>
              <a:rPr lang="he-IL" b="0" i="0" dirty="0">
                <a:solidFill>
                  <a:srgbClr val="C8C3BC"/>
                </a:solidFill>
                <a:effectLst/>
                <a:latin typeface="Arial" panose="020B0604020202020204" pitchFamily="34" charset="0"/>
              </a:rPr>
              <a:t>. </a:t>
            </a:r>
            <a:r>
              <a:rPr lang="he-IL" b="0" i="0" dirty="0" err="1">
                <a:solidFill>
                  <a:srgbClr val="C8C3BC"/>
                </a:solidFill>
                <a:effectLst/>
                <a:latin typeface="Arial" panose="020B0604020202020204" pitchFamily="34" charset="0"/>
              </a:rPr>
              <a:t>ההאקר</a:t>
            </a:r>
            <a:r>
              <a:rPr lang="he-IL" b="0" i="0" dirty="0">
                <a:solidFill>
                  <a:srgbClr val="C8C3BC"/>
                </a:solidFill>
                <a:effectLst/>
                <a:latin typeface="Arial" panose="020B0604020202020204" pitchFamily="34" charset="0"/>
              </a:rPr>
              <a:t> מכיר </a:t>
            </a:r>
            <a:r>
              <a:rPr lang="he-IL" b="0" i="0" dirty="0" err="1">
                <a:solidFill>
                  <a:srgbClr val="C8C3BC"/>
                </a:solidFill>
                <a:effectLst/>
                <a:latin typeface="Arial" panose="020B0604020202020204" pitchFamily="34" charset="0"/>
              </a:rPr>
              <a:t>וורדפרס</a:t>
            </a:r>
            <a:r>
              <a:rPr lang="he-IL" b="0" i="0" dirty="0">
                <a:solidFill>
                  <a:srgbClr val="C8C3BC"/>
                </a:solidFill>
                <a:effectLst/>
                <a:latin typeface="Arial" panose="020B0604020202020204" pitchFamily="34" charset="0"/>
              </a:rPr>
              <a:t> טוב מספיק כדי לדעת שקיים </a:t>
            </a:r>
            <a:r>
              <a:rPr lang="en-US" b="0" i="0" dirty="0">
                <a:solidFill>
                  <a:srgbClr val="C8C3BC"/>
                </a:solidFill>
                <a:effectLst/>
                <a:latin typeface="Arial" panose="020B0604020202020204" pitchFamily="34" charset="0"/>
              </a:rPr>
              <a:t>table </a:t>
            </a:r>
            <a:r>
              <a:rPr lang="he-IL" b="0" i="0" dirty="0">
                <a:solidFill>
                  <a:srgbClr val="C8C3BC"/>
                </a:solidFill>
                <a:effectLst/>
                <a:latin typeface="Arial" panose="020B0604020202020204" pitchFamily="34" charset="0"/>
              </a:rPr>
              <a:t>בשם </a:t>
            </a:r>
            <a:r>
              <a:rPr lang="en-US" b="0" i="0" dirty="0">
                <a:solidFill>
                  <a:srgbClr val="C8C3BC"/>
                </a:solidFill>
                <a:effectLst/>
                <a:latin typeface="Arial" panose="020B0604020202020204" pitchFamily="34" charset="0"/>
              </a:rPr>
              <a:t>users </a:t>
            </a:r>
            <a:r>
              <a:rPr lang="he-IL" b="0" i="0" dirty="0">
                <a:solidFill>
                  <a:srgbClr val="C8C3BC"/>
                </a:solidFill>
                <a:effectLst/>
                <a:latin typeface="Arial" panose="020B0604020202020204" pitchFamily="34" charset="0"/>
              </a:rPr>
              <a:t>המנהל את התפקידים </a:t>
            </a:r>
            <a:r>
              <a:rPr lang="he-IL" b="0" i="0" dirty="0" err="1">
                <a:solidFill>
                  <a:srgbClr val="C8C3BC"/>
                </a:solidFill>
                <a:effectLst/>
                <a:latin typeface="Arial" panose="020B0604020202020204" pitchFamily="34" charset="0"/>
              </a:rPr>
              <a:t>והססמאות</a:t>
            </a:r>
            <a:r>
              <a:rPr lang="he-IL" b="0" i="0" dirty="0">
                <a:solidFill>
                  <a:srgbClr val="C8C3BC"/>
                </a:solidFill>
                <a:effectLst/>
                <a:latin typeface="Arial" panose="020B0604020202020204" pitchFamily="34" charset="0"/>
              </a:rPr>
              <a:t> של המשתמשים. גם אם הוא לא יודע שקיים </a:t>
            </a:r>
            <a:r>
              <a:rPr lang="en-US" b="0" i="0" dirty="0">
                <a:solidFill>
                  <a:srgbClr val="C8C3BC"/>
                </a:solidFill>
                <a:effectLst/>
                <a:latin typeface="Arial" panose="020B0604020202020204" pitchFamily="34" charset="0"/>
              </a:rPr>
              <a:t>table </a:t>
            </a:r>
            <a:r>
              <a:rPr lang="he-IL" b="0" i="0" dirty="0">
                <a:solidFill>
                  <a:srgbClr val="C8C3BC"/>
                </a:solidFill>
                <a:effectLst/>
                <a:latin typeface="Arial" panose="020B0604020202020204" pitchFamily="34" charset="0"/>
              </a:rPr>
              <a:t>כזה או מדובר במערכת כמו </a:t>
            </a:r>
            <a:r>
              <a:rPr lang="he-IL" b="0" i="0" dirty="0" err="1">
                <a:solidFill>
                  <a:srgbClr val="C8C3BC"/>
                </a:solidFill>
                <a:effectLst/>
                <a:latin typeface="Arial" panose="020B0604020202020204" pitchFamily="34" charset="0"/>
              </a:rPr>
              <a:t>ג'ומלה</a:t>
            </a:r>
            <a:r>
              <a:rPr lang="he-IL" b="0" i="0" dirty="0">
                <a:solidFill>
                  <a:srgbClr val="C8C3BC"/>
                </a:solidFill>
                <a:effectLst/>
                <a:latin typeface="Arial" panose="020B0604020202020204" pitchFamily="34" charset="0"/>
              </a:rPr>
              <a:t> או </a:t>
            </a:r>
            <a:r>
              <a:rPr lang="he-IL" b="0" i="0" dirty="0" err="1">
                <a:solidFill>
                  <a:srgbClr val="C8C3BC"/>
                </a:solidFill>
                <a:effectLst/>
                <a:latin typeface="Arial" panose="020B0604020202020204" pitchFamily="34" charset="0"/>
              </a:rPr>
              <a:t>דרופאל</a:t>
            </a:r>
            <a:r>
              <a:rPr lang="he-IL" b="0" i="0" dirty="0">
                <a:solidFill>
                  <a:srgbClr val="C8C3BC"/>
                </a:solidFill>
                <a:effectLst/>
                <a:latin typeface="Arial" panose="020B0604020202020204" pitchFamily="34" charset="0"/>
              </a:rPr>
              <a:t> או אפילו במערכת עצמאית שנבנתה מאפס, אם קיימת אופציית התחברות, סביר להניח שנמצא </a:t>
            </a:r>
            <a:r>
              <a:rPr lang="he-IL" b="0" i="0" dirty="0" err="1">
                <a:solidFill>
                  <a:srgbClr val="C8C3BC"/>
                </a:solidFill>
                <a:effectLst/>
                <a:latin typeface="Arial" panose="020B0604020202020204" pitchFamily="34" charset="0"/>
              </a:rPr>
              <a:t>בדאטהבייס</a:t>
            </a:r>
            <a:r>
              <a:rPr lang="he-IL" b="0" i="0" dirty="0">
                <a:solidFill>
                  <a:srgbClr val="C8C3BC"/>
                </a:solidFill>
                <a:effectLst/>
                <a:latin typeface="Arial" panose="020B0604020202020204" pitchFamily="34" charset="0"/>
              </a:rPr>
              <a:t> אזור של שמות משתמש </a:t>
            </a:r>
            <a:r>
              <a:rPr lang="he-IL" b="0" i="0" dirty="0" err="1">
                <a:solidFill>
                  <a:srgbClr val="C8C3BC"/>
                </a:solidFill>
                <a:effectLst/>
                <a:latin typeface="Arial" panose="020B0604020202020204" pitchFamily="34" charset="0"/>
              </a:rPr>
              <a:t>ויוזרים</a:t>
            </a:r>
            <a:r>
              <a:rPr lang="he-IL" b="0" i="0" dirty="0">
                <a:solidFill>
                  <a:srgbClr val="C8C3BC"/>
                </a:solidFill>
                <a:effectLst/>
                <a:latin typeface="Arial" panose="020B0604020202020204" pitchFamily="34" charset="0"/>
              </a:rPr>
              <a:t>. </a:t>
            </a:r>
            <a:r>
              <a:rPr lang="he-IL" b="0" i="0" dirty="0" err="1">
                <a:solidFill>
                  <a:srgbClr val="C8C3BC"/>
                </a:solidFill>
                <a:effectLst/>
                <a:latin typeface="Arial" panose="020B0604020202020204" pitchFamily="34" charset="0"/>
              </a:rPr>
              <a:t>ההאקר</a:t>
            </a:r>
            <a:r>
              <a:rPr lang="he-IL" b="0" i="0" dirty="0">
                <a:solidFill>
                  <a:srgbClr val="C8C3BC"/>
                </a:solidFill>
                <a:effectLst/>
                <a:latin typeface="Arial" panose="020B0604020202020204" pitchFamily="34" charset="0"/>
              </a:rPr>
              <a:t> שולח </a:t>
            </a:r>
            <a:r>
              <a:rPr lang="en-US" b="0" i="0" dirty="0">
                <a:solidFill>
                  <a:srgbClr val="C8C3BC"/>
                </a:solidFill>
                <a:effectLst/>
                <a:latin typeface="Arial" panose="020B0604020202020204" pitchFamily="34" charset="0"/>
              </a:rPr>
              <a:t>request </a:t>
            </a:r>
            <a:r>
              <a:rPr lang="he-IL" b="0" i="0" dirty="0">
                <a:solidFill>
                  <a:srgbClr val="C8C3BC"/>
                </a:solidFill>
                <a:effectLst/>
                <a:latin typeface="Arial" panose="020B0604020202020204" pitchFamily="34" charset="0"/>
              </a:rPr>
              <a:t>לשרת של האתר כדי ליצור </a:t>
            </a:r>
            <a:r>
              <a:rPr lang="en-US" b="0" i="0" dirty="0">
                <a:solidFill>
                  <a:srgbClr val="C8C3BC"/>
                </a:solidFill>
                <a:effectLst/>
                <a:latin typeface="Arial" panose="020B0604020202020204" pitchFamily="34" charset="0"/>
              </a:rPr>
              <a:t>query </a:t>
            </a:r>
            <a:r>
              <a:rPr lang="he-IL" b="0" i="0" dirty="0" err="1">
                <a:solidFill>
                  <a:srgbClr val="C8C3BC"/>
                </a:solidFill>
                <a:effectLst/>
                <a:latin typeface="Arial" panose="020B0604020202020204" pitchFamily="34" charset="0"/>
              </a:rPr>
              <a:t>בדאטהבייס</a:t>
            </a:r>
            <a:r>
              <a:rPr lang="he-IL" b="0" i="0" dirty="0">
                <a:solidFill>
                  <a:srgbClr val="C8C3BC"/>
                </a:solidFill>
                <a:effectLst/>
                <a:latin typeface="Arial" panose="020B0604020202020204" pitchFamily="34" charset="0"/>
              </a:rPr>
              <a:t>. יתכן שהבקשה תעבור דרך </a:t>
            </a:r>
            <a:r>
              <a:rPr lang="en-US" b="0" i="0" dirty="0">
                <a:solidFill>
                  <a:srgbClr val="C8C3BC"/>
                </a:solidFill>
                <a:effectLst/>
                <a:latin typeface="Arial" panose="020B0604020202020204" pitchFamily="34" charset="0"/>
              </a:rPr>
              <a:t>firewall </a:t>
            </a:r>
            <a:r>
              <a:rPr lang="he-IL" b="0" i="0" dirty="0">
                <a:solidFill>
                  <a:srgbClr val="C8C3BC"/>
                </a:solidFill>
                <a:effectLst/>
                <a:latin typeface="Arial" panose="020B0604020202020204" pitchFamily="34" charset="0"/>
              </a:rPr>
              <a:t>אבל זה לא ממש ישנה לו, כי אנחנו עדיין מדברים על דפדפן שמשוחח עם שרת ולא על </a:t>
            </a:r>
            <a:r>
              <a:rPr lang="he-IL" b="0" i="0" dirty="0" err="1">
                <a:solidFill>
                  <a:srgbClr val="C8C3BC"/>
                </a:solidFill>
                <a:effectLst/>
                <a:latin typeface="Arial" panose="020B0604020202020204" pitchFamily="34" charset="0"/>
              </a:rPr>
              <a:t>נסיון</a:t>
            </a:r>
            <a:r>
              <a:rPr lang="he-IL" b="0" i="0" dirty="0">
                <a:solidFill>
                  <a:srgbClr val="C8C3BC"/>
                </a:solidFill>
                <a:effectLst/>
                <a:latin typeface="Arial" panose="020B0604020202020204" pitchFamily="34" charset="0"/>
              </a:rPr>
              <a:t> לעקוף את </a:t>
            </a:r>
            <a:r>
              <a:rPr lang="he-IL" b="0" i="0" dirty="0" err="1">
                <a:solidFill>
                  <a:srgbClr val="C8C3BC"/>
                </a:solidFill>
                <a:effectLst/>
                <a:latin typeface="Arial" panose="020B0604020202020204" pitchFamily="34" charset="0"/>
              </a:rPr>
              <a:t>הפיירוול</a:t>
            </a:r>
            <a:r>
              <a:rPr lang="he-IL" b="0" i="0" dirty="0">
                <a:solidFill>
                  <a:srgbClr val="C8C3BC"/>
                </a:solidFill>
                <a:effectLst/>
                <a:latin typeface="Arial" panose="020B0604020202020204" pitchFamily="34" charset="0"/>
              </a:rPr>
              <a:t>. השאילתה – </a:t>
            </a:r>
            <a:r>
              <a:rPr lang="en-US" b="0" i="0" dirty="0">
                <a:solidFill>
                  <a:srgbClr val="C8C3BC"/>
                </a:solidFill>
                <a:effectLst/>
                <a:latin typeface="Arial" panose="020B0604020202020204" pitchFamily="34" charset="0"/>
              </a:rPr>
              <a:t>query </a:t>
            </a:r>
            <a:r>
              <a:rPr lang="he-IL" b="0" i="0" dirty="0">
                <a:solidFill>
                  <a:srgbClr val="C8C3BC"/>
                </a:solidFill>
                <a:effectLst/>
                <a:latin typeface="Arial" panose="020B0604020202020204" pitchFamily="34" charset="0"/>
              </a:rPr>
              <a:t>מבוצעת </a:t>
            </a:r>
            <a:r>
              <a:rPr lang="he-IL" b="0" i="0" dirty="0" err="1">
                <a:solidFill>
                  <a:srgbClr val="C8C3BC"/>
                </a:solidFill>
                <a:effectLst/>
                <a:latin typeface="Arial" panose="020B0604020202020204" pitchFamily="34" charset="0"/>
              </a:rPr>
              <a:t>בדאטהבייס</a:t>
            </a:r>
            <a:r>
              <a:rPr lang="he-IL" b="0" i="0" dirty="0">
                <a:solidFill>
                  <a:srgbClr val="C8C3BC"/>
                </a:solidFill>
                <a:effectLst/>
                <a:latin typeface="Arial" panose="020B0604020202020204" pitchFamily="34" charset="0"/>
              </a:rPr>
              <a:t> </a:t>
            </a:r>
            <a:r>
              <a:rPr lang="he-IL" b="0" i="0" dirty="0" err="1">
                <a:solidFill>
                  <a:srgbClr val="C8C3BC"/>
                </a:solidFill>
                <a:effectLst/>
                <a:latin typeface="Arial" panose="020B0604020202020204" pitchFamily="34" charset="0"/>
              </a:rPr>
              <a:t>והדאטהבייס</a:t>
            </a:r>
            <a:r>
              <a:rPr lang="he-IL" b="0" i="0" dirty="0">
                <a:solidFill>
                  <a:srgbClr val="C8C3BC"/>
                </a:solidFill>
                <a:effectLst/>
                <a:latin typeface="Arial" panose="020B0604020202020204" pitchFamily="34" charset="0"/>
              </a:rPr>
              <a:t> מחזיר </a:t>
            </a:r>
            <a:r>
              <a:rPr lang="he-IL" b="0" i="0" dirty="0" err="1">
                <a:solidFill>
                  <a:srgbClr val="C8C3BC"/>
                </a:solidFill>
                <a:effectLst/>
                <a:latin typeface="Arial" panose="020B0604020202020204" pitchFamily="34" charset="0"/>
              </a:rPr>
              <a:t>להאקר</a:t>
            </a:r>
            <a:r>
              <a:rPr lang="he-IL" b="0" i="0" dirty="0">
                <a:solidFill>
                  <a:srgbClr val="C8C3BC"/>
                </a:solidFill>
                <a:effectLst/>
                <a:latin typeface="Arial" panose="020B0604020202020204" pitchFamily="34" charset="0"/>
              </a:rPr>
              <a:t> מידע.</a:t>
            </a:r>
            <a:endParaRPr lang="en-US" b="0" i="0" dirty="0">
              <a:solidFill>
                <a:srgbClr val="C8C3BC"/>
              </a:solidFill>
              <a:effectLst/>
              <a:latin typeface="Arial" panose="020B0604020202020204" pitchFamily="34" charset="0"/>
            </a:endParaRPr>
          </a:p>
          <a:p>
            <a:pPr algn="r"/>
            <a:endParaRPr lang="en-US" b="0" i="0" dirty="0">
              <a:solidFill>
                <a:srgbClr val="C8C3BC"/>
              </a:solidFill>
              <a:effectLst/>
              <a:latin typeface="Arial" panose="020B0604020202020204" pitchFamily="34" charset="0"/>
            </a:endParaRPr>
          </a:p>
          <a:p>
            <a:pPr algn="r"/>
            <a:endParaRPr lang="he-IL" b="0" i="0" dirty="0">
              <a:solidFill>
                <a:srgbClr val="C8C3BC"/>
              </a:solidFill>
              <a:effectLst/>
              <a:latin typeface="Arial" panose="020B0604020202020204" pitchFamily="34" charset="0"/>
            </a:endParaRPr>
          </a:p>
          <a:p>
            <a:pPr algn="r" rtl="1"/>
            <a:endParaRPr lang="en-US" dirty="0"/>
          </a:p>
        </p:txBody>
      </p:sp>
      <p:sp>
        <p:nvSpPr>
          <p:cNvPr id="4" name="Slide Number Placeholder 3"/>
          <p:cNvSpPr>
            <a:spLocks noGrp="1"/>
          </p:cNvSpPr>
          <p:nvPr>
            <p:ph type="sldNum" sz="quarter" idx="5"/>
          </p:nvPr>
        </p:nvSpPr>
        <p:spPr/>
        <p:txBody>
          <a:bodyPr/>
          <a:lstStyle/>
          <a:p>
            <a:fld id="{7E4744FF-D806-47E3-BDEF-2F886750E408}" type="slidenum">
              <a:rPr lang="en-US" smtClean="0"/>
              <a:t>14</a:t>
            </a:fld>
            <a:endParaRPr lang="en-US"/>
          </a:p>
        </p:txBody>
      </p:sp>
    </p:spTree>
    <p:extLst>
      <p:ext uri="{BB962C8B-B14F-4D97-AF65-F5344CB8AC3E}">
        <p14:creationId xmlns:p14="http://schemas.microsoft.com/office/powerpoint/2010/main" val="10791130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buFont typeface="+mj-lt"/>
              <a:buAutoNum type="arabicPeriod"/>
            </a:pPr>
            <a:r>
              <a:rPr lang="he-IL" b="1" i="0" dirty="0">
                <a:solidFill>
                  <a:srgbClr val="DDDAD6"/>
                </a:solidFill>
                <a:effectLst/>
                <a:latin typeface="-apple-system"/>
              </a:rPr>
              <a:t>גישה למידע רפואי רגיש: תוקף יכול להשתמש ב-</a:t>
            </a:r>
            <a:r>
              <a:rPr lang="en-US" b="1" i="0" dirty="0">
                <a:solidFill>
                  <a:srgbClr val="DDDAD6"/>
                </a:solidFill>
                <a:effectLst/>
                <a:latin typeface="-apple-system"/>
              </a:rPr>
              <a:t>SQL Injection </a:t>
            </a:r>
            <a:r>
              <a:rPr lang="he-IL" b="1" i="0" dirty="0">
                <a:solidFill>
                  <a:srgbClr val="DDDAD6"/>
                </a:solidFill>
                <a:effectLst/>
                <a:latin typeface="-apple-system"/>
              </a:rPr>
              <a:t>כדי לגשת למידע רפואי אישי של מטופלים, כמו שמות, מספרי זהות רפואיים, ותאריכי לידה1.</a:t>
            </a:r>
          </a:p>
          <a:p>
            <a:pPr algn="r">
              <a:buFont typeface="+mj-lt"/>
              <a:buAutoNum type="arabicPeriod"/>
            </a:pPr>
            <a:r>
              <a:rPr lang="he-IL" b="1" i="0" dirty="0">
                <a:solidFill>
                  <a:srgbClr val="DDDAD6"/>
                </a:solidFill>
                <a:effectLst/>
                <a:latin typeface="-apple-system"/>
              </a:rPr>
              <a:t>שינוי נתונים רפואיים: תוקף יכול לשנות נתונים רפואיים, כמו תוצאות בדיקות או היסטוריה רפואית, מה שעלול להוביל לאבחנות שגויות וטיפולים לא מתאימים1.</a:t>
            </a:r>
          </a:p>
          <a:p>
            <a:pPr algn="r">
              <a:buFont typeface="+mj-lt"/>
              <a:buAutoNum type="arabicPeriod"/>
            </a:pPr>
            <a:r>
              <a:rPr lang="he-IL" b="1" i="0" dirty="0">
                <a:solidFill>
                  <a:srgbClr val="DDDAD6"/>
                </a:solidFill>
                <a:effectLst/>
                <a:latin typeface="-apple-system"/>
              </a:rPr>
              <a:t>מחיקת נתונים: תוקף יכול למחוק נתונים רפואיים חשובים, מה שעלול לגרום לאובדן מידע קריטי על מטופלים1.</a:t>
            </a:r>
          </a:p>
          <a:p>
            <a:pPr algn="r">
              <a:buFont typeface="+mj-lt"/>
              <a:buAutoNum type="arabicPeriod"/>
            </a:pPr>
            <a:r>
              <a:rPr lang="he-IL" b="1" i="0" dirty="0">
                <a:solidFill>
                  <a:srgbClr val="DDDAD6"/>
                </a:solidFill>
                <a:effectLst/>
                <a:latin typeface="-apple-system"/>
              </a:rPr>
              <a:t>דרכים להגנה מפני </a:t>
            </a:r>
            <a:r>
              <a:rPr lang="en-US" b="1" i="0" dirty="0">
                <a:solidFill>
                  <a:srgbClr val="DDDAD6"/>
                </a:solidFill>
                <a:effectLst/>
                <a:latin typeface="-apple-system"/>
              </a:rPr>
              <a:t>SQL Injection</a:t>
            </a:r>
          </a:p>
          <a:p>
            <a:pPr algn="r">
              <a:buFont typeface="+mj-lt"/>
              <a:buAutoNum type="arabicPeriod"/>
            </a:pPr>
            <a:r>
              <a:rPr lang="he-IL" b="1" i="0" dirty="0">
                <a:solidFill>
                  <a:srgbClr val="DDDAD6"/>
                </a:solidFill>
                <a:effectLst/>
                <a:latin typeface="-apple-system"/>
              </a:rPr>
              <a:t>כדי להגן על מערכות רפואיות מפני </a:t>
            </a:r>
            <a:r>
              <a:rPr lang="en-US" b="1" i="0" dirty="0">
                <a:solidFill>
                  <a:srgbClr val="DDDAD6"/>
                </a:solidFill>
                <a:effectLst/>
                <a:latin typeface="-apple-system"/>
              </a:rPr>
              <a:t>SQL Injection, </a:t>
            </a:r>
            <a:r>
              <a:rPr lang="he-IL" b="1" i="0" dirty="0">
                <a:solidFill>
                  <a:srgbClr val="DDDAD6"/>
                </a:solidFill>
                <a:effectLst/>
                <a:latin typeface="-apple-system"/>
              </a:rPr>
              <a:t>ניתן לנקוט במספר צעדים:</a:t>
            </a:r>
          </a:p>
          <a:p>
            <a:pPr algn="r">
              <a:buFont typeface="+mj-lt"/>
              <a:buAutoNum type="arabicPeriod"/>
            </a:pPr>
            <a:endParaRPr lang="he-IL" b="1" i="0" dirty="0">
              <a:solidFill>
                <a:srgbClr val="DDDAD6"/>
              </a:solidFill>
              <a:effectLst/>
              <a:latin typeface="-apple-system"/>
            </a:endParaRPr>
          </a:p>
          <a:p>
            <a:pPr algn="r">
              <a:buFont typeface="+mj-lt"/>
              <a:buAutoNum type="arabicPeriod"/>
            </a:pPr>
            <a:r>
              <a:rPr lang="he-IL" b="1" i="0" dirty="0">
                <a:solidFill>
                  <a:srgbClr val="DDDAD6"/>
                </a:solidFill>
                <a:effectLst/>
                <a:latin typeface="-apple-system"/>
              </a:rPr>
              <a:t>שימוש בפרמטרים בשאילתות: שימוש בפרמטרים במקום להכניס ערכים ישירות לשאילתות </a:t>
            </a:r>
            <a:r>
              <a:rPr lang="en-US" b="1" i="0" dirty="0">
                <a:solidFill>
                  <a:srgbClr val="DDDAD6"/>
                </a:solidFill>
                <a:effectLst/>
                <a:latin typeface="-apple-system"/>
              </a:rPr>
              <a:t>SQL </a:t>
            </a:r>
            <a:r>
              <a:rPr lang="he-IL" b="1" i="0" dirty="0">
                <a:solidFill>
                  <a:srgbClr val="DDDAD6"/>
                </a:solidFill>
                <a:effectLst/>
                <a:latin typeface="-apple-system"/>
              </a:rPr>
              <a:t>יכול למנוע הזרקת קוד זדוני.</a:t>
            </a:r>
          </a:p>
          <a:p>
            <a:pPr algn="r">
              <a:buFont typeface="+mj-lt"/>
              <a:buAutoNum type="arabicPeriod"/>
            </a:pPr>
            <a:r>
              <a:rPr lang="he-IL" b="1" i="0" dirty="0">
                <a:solidFill>
                  <a:srgbClr val="DDDAD6"/>
                </a:solidFill>
                <a:effectLst/>
                <a:latin typeface="-apple-system"/>
              </a:rPr>
              <a:t>הצפנת נתונים: הצפנת נתונים רגישים יכולה להקשות על תוקפים לגשת למידע גם אם הם מצליחים לחדור למערכת.</a:t>
            </a:r>
          </a:p>
          <a:p>
            <a:pPr algn="r">
              <a:buFont typeface="+mj-lt"/>
              <a:buAutoNum type="arabicPeriod"/>
            </a:pPr>
            <a:r>
              <a:rPr lang="he-IL" b="1" i="0" dirty="0">
                <a:solidFill>
                  <a:srgbClr val="DDDAD6"/>
                </a:solidFill>
                <a:effectLst/>
                <a:latin typeface="-apple-system"/>
              </a:rPr>
              <a:t>בדיקות חדירה תקופתיות: ביצוע בדיקות חדירה תקופתיות יכול לעזור לזהות ולתקן </a:t>
            </a:r>
            <a:r>
              <a:rPr lang="he-IL" b="1" i="0" dirty="0" err="1">
                <a:solidFill>
                  <a:srgbClr val="DDDAD6"/>
                </a:solidFill>
                <a:effectLst/>
                <a:latin typeface="-apple-system"/>
              </a:rPr>
              <a:t>פגיעויות</a:t>
            </a:r>
            <a:r>
              <a:rPr lang="he-IL" b="1" i="0" dirty="0">
                <a:solidFill>
                  <a:srgbClr val="DDDAD6"/>
                </a:solidFill>
                <a:effectLst/>
                <a:latin typeface="-apple-system"/>
              </a:rPr>
              <a:t> לפני שתוקפים ינצלו אותן1.</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E4744FF-D806-47E3-BDEF-2F886750E408}" type="slidenum">
              <a:rPr lang="en-US" smtClean="0"/>
              <a:t>15</a:t>
            </a:fld>
            <a:endParaRPr lang="en-US"/>
          </a:p>
        </p:txBody>
      </p:sp>
    </p:spTree>
    <p:extLst>
      <p:ext uri="{BB962C8B-B14F-4D97-AF65-F5344CB8AC3E}">
        <p14:creationId xmlns:p14="http://schemas.microsoft.com/office/powerpoint/2010/main" val="39611580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buFont typeface="+mj-lt"/>
              <a:buAutoNum type="arabicPeriod"/>
            </a:pPr>
            <a:r>
              <a:rPr lang="he-IL" b="1" i="0" dirty="0">
                <a:solidFill>
                  <a:srgbClr val="DDDAD6"/>
                </a:solidFill>
                <a:effectLst/>
                <a:latin typeface="-apple-system"/>
              </a:rPr>
              <a:t>כניסה מאובטחת</a:t>
            </a:r>
            <a:r>
              <a:rPr lang="he-IL" b="0" i="0" dirty="0">
                <a:solidFill>
                  <a:srgbClr val="DDDAD6"/>
                </a:solidFill>
                <a:effectLst/>
                <a:latin typeface="-apple-system"/>
              </a:rPr>
              <a:t>: כולל שדות לשם משתמש וסיסמה עם אפשרויות אימות דו-שלבי (</a:t>
            </a:r>
            <a:r>
              <a:rPr lang="en-US" b="0" i="0" dirty="0">
                <a:solidFill>
                  <a:srgbClr val="DDDAD6"/>
                </a:solidFill>
                <a:effectLst/>
                <a:latin typeface="-apple-system"/>
              </a:rPr>
              <a:t>MFA).</a:t>
            </a:r>
          </a:p>
          <a:p>
            <a:pPr algn="r" rtl="1">
              <a:buFont typeface="+mj-lt"/>
              <a:buAutoNum type="arabicPeriod"/>
            </a:pPr>
            <a:r>
              <a:rPr lang="he-IL" b="1" i="0" dirty="0">
                <a:solidFill>
                  <a:srgbClr val="DDDAD6"/>
                </a:solidFill>
                <a:effectLst/>
                <a:latin typeface="-apple-system"/>
              </a:rPr>
              <a:t>הצפנת נתונים</a:t>
            </a:r>
            <a:r>
              <a:rPr lang="he-IL" b="0" i="0" dirty="0">
                <a:solidFill>
                  <a:srgbClr val="DDDAD6"/>
                </a:solidFill>
                <a:effectLst/>
                <a:latin typeface="-apple-system"/>
              </a:rPr>
              <a:t>: מבטיח שכל הנתונים המוזנים מוצפנים הן במעבר והן במנוחה. כלומר טוקן המשתנה כל זמן מוקצב.</a:t>
            </a:r>
          </a:p>
          <a:p>
            <a:pPr algn="r" rtl="1">
              <a:buFont typeface="+mj-lt"/>
              <a:buAutoNum type="arabicPeriod"/>
            </a:pPr>
            <a:r>
              <a:rPr lang="he-IL" b="1" i="0" dirty="0">
                <a:solidFill>
                  <a:srgbClr val="DDDAD6"/>
                </a:solidFill>
                <a:effectLst/>
                <a:latin typeface="-apple-system"/>
              </a:rPr>
              <a:t>עמידה בתקנות</a:t>
            </a:r>
            <a:r>
              <a:rPr lang="he-IL" b="0" i="0" dirty="0">
                <a:solidFill>
                  <a:srgbClr val="DDDAD6"/>
                </a:solidFill>
                <a:effectLst/>
                <a:latin typeface="-apple-system"/>
              </a:rPr>
              <a:t>: עומד בתקנות </a:t>
            </a:r>
            <a:r>
              <a:rPr lang="en-US" b="0" i="0" dirty="0">
                <a:solidFill>
                  <a:srgbClr val="DDDAD6"/>
                </a:solidFill>
                <a:effectLst/>
                <a:latin typeface="-apple-system"/>
              </a:rPr>
              <a:t>HIPAA </a:t>
            </a:r>
            <a:r>
              <a:rPr lang="he-IL" b="0" i="0" dirty="0">
                <a:solidFill>
                  <a:srgbClr val="DDDAD6"/>
                </a:solidFill>
                <a:effectLst/>
                <a:latin typeface="-apple-system"/>
              </a:rPr>
              <a:t>ו-</a:t>
            </a:r>
            <a:r>
              <a:rPr lang="en-US" b="0" i="0" dirty="0">
                <a:solidFill>
                  <a:srgbClr val="DDDAD6"/>
                </a:solidFill>
                <a:effectLst/>
                <a:latin typeface="-apple-system"/>
              </a:rPr>
              <a:t>GDPR </a:t>
            </a:r>
            <a:r>
              <a:rPr lang="he-IL" b="0" i="0" dirty="0">
                <a:solidFill>
                  <a:srgbClr val="DDDAD6"/>
                </a:solidFill>
                <a:effectLst/>
                <a:latin typeface="-apple-system"/>
              </a:rPr>
              <a:t>להגנה על מידע רפואי.</a:t>
            </a:r>
          </a:p>
          <a:p>
            <a:pPr algn="r" rtl="1">
              <a:buFont typeface="+mj-lt"/>
              <a:buAutoNum type="arabicPeriod"/>
            </a:pPr>
            <a:r>
              <a:rPr lang="he-IL" b="1" i="0" dirty="0">
                <a:solidFill>
                  <a:srgbClr val="DDDAD6"/>
                </a:solidFill>
                <a:effectLst/>
                <a:latin typeface="-apple-system"/>
              </a:rPr>
              <a:t>חינוך משתמשים</a:t>
            </a:r>
            <a:r>
              <a:rPr lang="he-IL" b="0" i="0" dirty="0">
                <a:solidFill>
                  <a:srgbClr val="DDDAD6"/>
                </a:solidFill>
                <a:effectLst/>
                <a:latin typeface="-apple-system"/>
              </a:rPr>
              <a:t>: מספק טיפים לזיהוי ניסיונות </a:t>
            </a:r>
            <a:r>
              <a:rPr lang="he-IL" b="0" i="0" dirty="0" err="1">
                <a:solidFill>
                  <a:srgbClr val="DDDAD6"/>
                </a:solidFill>
                <a:effectLst/>
                <a:latin typeface="-apple-system"/>
              </a:rPr>
              <a:t>פישינג</a:t>
            </a:r>
            <a:r>
              <a:rPr lang="he-IL" b="0" i="0" dirty="0">
                <a:solidFill>
                  <a:srgbClr val="DDDAD6"/>
                </a:solidFill>
                <a:effectLst/>
                <a:latin typeface="-apple-system"/>
              </a:rPr>
              <a:t> ושימוש בסיסמאות חזקות.(כמובן ברמה שלא </a:t>
            </a:r>
            <a:r>
              <a:rPr lang="he-IL" b="0" i="0" dirty="0" err="1">
                <a:solidFill>
                  <a:srgbClr val="DDDAD6"/>
                </a:solidFill>
                <a:effectLst/>
                <a:latin typeface="-apple-system"/>
              </a:rPr>
              <a:t>תיהיה</a:t>
            </a:r>
            <a:r>
              <a:rPr lang="he-IL" b="0" i="0" dirty="0">
                <a:solidFill>
                  <a:srgbClr val="DDDAD6"/>
                </a:solidFill>
                <a:effectLst/>
                <a:latin typeface="-apple-system"/>
              </a:rPr>
              <a:t> מוגזמת מידי אחרת נקבל תוצאה הפוכה)</a:t>
            </a:r>
          </a:p>
          <a:p>
            <a:pPr algn="r" rtl="1">
              <a:buFont typeface="+mj-lt"/>
              <a:buAutoNum type="arabicPeriod"/>
            </a:pPr>
            <a:r>
              <a:rPr lang="he-IL" b="1" i="0" dirty="0">
                <a:solidFill>
                  <a:srgbClr val="DDDAD6"/>
                </a:solidFill>
                <a:effectLst/>
                <a:latin typeface="-apple-system"/>
              </a:rPr>
              <a:t>עדכונים שוטפים</a:t>
            </a:r>
            <a:r>
              <a:rPr lang="he-IL" b="0" i="0" dirty="0">
                <a:solidFill>
                  <a:srgbClr val="DDDAD6"/>
                </a:solidFill>
                <a:effectLst/>
                <a:latin typeface="-apple-system"/>
              </a:rPr>
              <a:t>: מזכיר למשתמשים לעדכן את האפליקציה באופן קבוע לשמירה על אבטחה.</a:t>
            </a:r>
          </a:p>
          <a:p>
            <a:pPr algn="r" rtl="1">
              <a:buFont typeface="+mj-lt"/>
              <a:buAutoNum type="arabicPeriod"/>
            </a:pPr>
            <a:endParaRPr lang="he-IL" b="0" i="0" dirty="0">
              <a:solidFill>
                <a:srgbClr val="DDDAD6"/>
              </a:solidFill>
              <a:effectLst/>
              <a:latin typeface="-apple-system"/>
            </a:endParaRPr>
          </a:p>
          <a:p>
            <a:pPr algn="r" rtl="1">
              <a:buFont typeface="+mj-lt"/>
              <a:buNone/>
            </a:pPr>
            <a:r>
              <a:rPr lang="he-IL" b="0" i="0" dirty="0">
                <a:solidFill>
                  <a:srgbClr val="DDDAD6"/>
                </a:solidFill>
                <a:effectLst/>
                <a:latin typeface="-apple-system"/>
              </a:rPr>
              <a:t>ניתן לבצע פעולות נוספת כתלות ברגישות וכמות המידע (להציג מידע בחלקים, ולתת כמות מוגבלת של פעמים לשימוש בזמן </a:t>
            </a:r>
            <a:r>
              <a:rPr lang="he-IL" b="0" i="0" dirty="0" err="1">
                <a:solidFill>
                  <a:srgbClr val="DDDAD6"/>
                </a:solidFill>
                <a:effectLst/>
                <a:latin typeface="-apple-system"/>
              </a:rPr>
              <a:t>מסויים</a:t>
            </a:r>
            <a:r>
              <a:rPr lang="he-IL" b="0" i="0" dirty="0">
                <a:solidFill>
                  <a:srgbClr val="DDDAD6"/>
                </a:solidFill>
                <a:effectLst/>
                <a:latin typeface="-apple-system"/>
              </a:rPr>
              <a:t> למנוע </a:t>
            </a:r>
            <a:r>
              <a:rPr lang="he-IL" b="0" i="0" dirty="0" err="1">
                <a:solidFill>
                  <a:srgbClr val="DDDAD6"/>
                </a:solidFill>
                <a:effectLst/>
                <a:latin typeface="-apple-system"/>
              </a:rPr>
              <a:t>טראפיק</a:t>
            </a:r>
            <a:r>
              <a:rPr lang="he-IL" b="0" i="0" dirty="0">
                <a:solidFill>
                  <a:srgbClr val="DDDAD6"/>
                </a:solidFill>
                <a:effectLst/>
                <a:latin typeface="-apple-system"/>
              </a:rPr>
              <a:t> גבוהה שמטרתו לגנוב מידע).</a:t>
            </a:r>
          </a:p>
          <a:p>
            <a:pPr algn="r" rtl="1"/>
            <a:endParaRPr lang="en-US" dirty="0"/>
          </a:p>
          <a:p>
            <a:endParaRPr lang="en-US" dirty="0"/>
          </a:p>
        </p:txBody>
      </p:sp>
      <p:sp>
        <p:nvSpPr>
          <p:cNvPr id="4" name="Slide Number Placeholder 3"/>
          <p:cNvSpPr>
            <a:spLocks noGrp="1"/>
          </p:cNvSpPr>
          <p:nvPr>
            <p:ph type="sldNum" sz="quarter" idx="5"/>
          </p:nvPr>
        </p:nvSpPr>
        <p:spPr/>
        <p:txBody>
          <a:bodyPr/>
          <a:lstStyle/>
          <a:p>
            <a:fld id="{7E4744FF-D806-47E3-BDEF-2F886750E408}" type="slidenum">
              <a:rPr lang="en-US" smtClean="0"/>
              <a:t>16</a:t>
            </a:fld>
            <a:endParaRPr lang="en-US"/>
          </a:p>
        </p:txBody>
      </p:sp>
    </p:spTree>
    <p:extLst>
      <p:ext uri="{BB962C8B-B14F-4D97-AF65-F5344CB8AC3E}">
        <p14:creationId xmlns:p14="http://schemas.microsoft.com/office/powerpoint/2010/main" val="16772004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israelrich.com/%D7%90%D7%91%D7%98%D7%97%D7%AA-%D7%9E%D7%99%D7%93%D7%A2-%D7%94%D7%90%D7%A7%D7%99%D7%A0%D7%92/%D7%9E%D7%94-%D7%96%D7%94-sql-injection-%D7%90%D7%99%D7%9A-%D7%94%D7%90%D7%A7%D7%A8%D7%99%D7%9D-%D7%9E%D7%91%D7%A6%D7%A2%D7%99%D7%9D-%D7%90%D7%AA-%D7%94%D7%94%D7%AA%D7%A7%D7%A4%D7%94-%D7%95%D7%9B/</a:t>
            </a:r>
            <a:endParaRPr lang="he-IL" dirty="0"/>
          </a:p>
          <a:p>
            <a:pPr algn="r"/>
            <a:endParaRPr lang="he-IL" dirty="0"/>
          </a:p>
          <a:p>
            <a:pPr algn="r">
              <a:buFont typeface="+mj-lt"/>
              <a:buAutoNum type="arabicPeriod"/>
            </a:pPr>
            <a:r>
              <a:rPr lang="he-IL" b="1" dirty="0"/>
              <a:t>שקף 1: כותרת</a:t>
            </a:r>
            <a:endParaRPr lang="he-IL" dirty="0"/>
          </a:p>
          <a:p>
            <a:pPr marL="742950" lvl="1" indent="-285750" algn="r">
              <a:buFont typeface="+mj-lt"/>
              <a:buAutoNum type="arabicPeriod"/>
            </a:pPr>
            <a:r>
              <a:rPr lang="en-US" b="1" dirty="0"/>
              <a:t>SQL Injection in Cybersecurity</a:t>
            </a:r>
            <a:r>
              <a:rPr lang="en-US" dirty="0"/>
              <a:t>: </a:t>
            </a:r>
            <a:r>
              <a:rPr lang="he-IL" dirty="0"/>
              <a:t>שקף הכותרת מציג את נושא המצגת - התקפות </a:t>
            </a:r>
            <a:r>
              <a:rPr lang="en-US" dirty="0"/>
              <a:t>SQL Injection </a:t>
            </a:r>
            <a:r>
              <a:rPr lang="he-IL" dirty="0"/>
              <a:t>בתחום הסייבר.</a:t>
            </a:r>
          </a:p>
          <a:p>
            <a:pPr algn="r">
              <a:buFont typeface="+mj-lt"/>
              <a:buAutoNum type="arabicPeriod"/>
            </a:pPr>
            <a:r>
              <a:rPr lang="he-IL" b="1" dirty="0"/>
              <a:t>שקף 2: מבוא ל-</a:t>
            </a:r>
            <a:r>
              <a:rPr lang="en-US" b="1" dirty="0"/>
              <a:t>SQL Injection</a:t>
            </a:r>
            <a:endParaRPr lang="en-US" dirty="0"/>
          </a:p>
          <a:p>
            <a:pPr marL="742950" lvl="1" indent="-285750" algn="r">
              <a:buFont typeface="+mj-lt"/>
              <a:buAutoNum type="arabicPeriod"/>
            </a:pPr>
            <a:r>
              <a:rPr lang="he-IL" b="1" dirty="0"/>
              <a:t>השפעת </a:t>
            </a:r>
            <a:r>
              <a:rPr lang="en-US" b="1" dirty="0"/>
              <a:t>SQL Injection </a:t>
            </a:r>
            <a:r>
              <a:rPr lang="he-IL" b="1" dirty="0"/>
              <a:t>על יישומי אינטרנט</a:t>
            </a:r>
            <a:r>
              <a:rPr lang="he-IL" dirty="0"/>
              <a:t>: התקפות </a:t>
            </a:r>
            <a:r>
              <a:rPr lang="en-US" dirty="0"/>
              <a:t>SQL Injection </a:t>
            </a:r>
            <a:r>
              <a:rPr lang="he-IL" dirty="0"/>
              <a:t>יכולות לשנות, לחלץ או למחוק נתונים רגישים.</a:t>
            </a:r>
          </a:p>
          <a:p>
            <a:pPr marL="742950" lvl="1" indent="-285750" algn="r">
              <a:buFont typeface="+mj-lt"/>
              <a:buAutoNum type="arabicPeriod"/>
            </a:pPr>
            <a:r>
              <a:rPr lang="he-IL" b="1" dirty="0"/>
              <a:t>אסטרטגיות למניעת </a:t>
            </a:r>
            <a:r>
              <a:rPr lang="en-US" b="1" dirty="0"/>
              <a:t>SQL Injection</a:t>
            </a:r>
            <a:r>
              <a:rPr lang="en-US" dirty="0"/>
              <a:t>: </a:t>
            </a:r>
            <a:r>
              <a:rPr lang="he-IL" dirty="0"/>
              <a:t>שימוש בשאילתות פרמטריות ואימות קלט כדי למנוע </a:t>
            </a:r>
            <a:r>
              <a:rPr lang="he-IL" dirty="0" err="1"/>
              <a:t>פגיעויות</a:t>
            </a:r>
            <a:r>
              <a:rPr lang="he-IL" dirty="0"/>
              <a:t>.</a:t>
            </a:r>
          </a:p>
          <a:p>
            <a:pPr algn="r">
              <a:buFont typeface="+mj-lt"/>
              <a:buAutoNum type="arabicPeriod"/>
            </a:pPr>
            <a:r>
              <a:rPr lang="he-IL" b="1" dirty="0"/>
              <a:t>שקף 3: </a:t>
            </a:r>
            <a:r>
              <a:rPr lang="en-US" b="1" dirty="0"/>
              <a:t>SQL Injection </a:t>
            </a:r>
            <a:r>
              <a:rPr lang="he-IL" b="1" dirty="0"/>
              <a:t>ביישומי אינטרנט רפואיים</a:t>
            </a:r>
            <a:endParaRPr lang="he-IL" dirty="0"/>
          </a:p>
          <a:p>
            <a:pPr marL="742950" lvl="1" indent="-285750" algn="r">
              <a:buFont typeface="+mj-lt"/>
              <a:buAutoNum type="arabicPeriod"/>
            </a:pPr>
            <a:r>
              <a:rPr lang="he-IL" b="1" dirty="0"/>
              <a:t>אתגרים באבטחת נתונים רפואיים</a:t>
            </a:r>
            <a:r>
              <a:rPr lang="he-IL" dirty="0"/>
              <a:t>: הבטחת העברת נתונים ואחסון מאובטחים לשמירה על סודיות המטופלים.</a:t>
            </a:r>
          </a:p>
          <a:p>
            <a:pPr marL="742950" lvl="1" indent="-285750" algn="r">
              <a:buFont typeface="+mj-lt"/>
              <a:buAutoNum type="arabicPeriod"/>
            </a:pPr>
            <a:r>
              <a:rPr lang="he-IL" b="1" dirty="0"/>
              <a:t>סיכונים של איומים פנימיים</a:t>
            </a:r>
            <a:r>
              <a:rPr lang="he-IL" dirty="0"/>
              <a:t>: הבנת הסכנות הפוטנציאליות מצד משתמשים מורשים עם כוונות זדוניות.</a:t>
            </a:r>
          </a:p>
          <a:p>
            <a:pPr marL="742950" lvl="1" indent="-285750" algn="r">
              <a:buFont typeface="+mj-lt"/>
              <a:buAutoNum type="arabicPeriod"/>
            </a:pPr>
            <a:r>
              <a:rPr lang="he-IL" b="1" dirty="0"/>
              <a:t>חשיבות הניטור המתמשך</a:t>
            </a:r>
            <a:r>
              <a:rPr lang="he-IL" dirty="0"/>
              <a:t>: ניטור עוזר לזהות ולהגיב לאירועי אבטחה בזמן, לשמירה על נתוני המטופלים.</a:t>
            </a:r>
          </a:p>
          <a:p>
            <a:pPr algn="r">
              <a:buFont typeface="+mj-lt"/>
              <a:buAutoNum type="arabicPeriod"/>
            </a:pPr>
            <a:r>
              <a:rPr lang="he-IL" b="1" dirty="0"/>
              <a:t>שקף 4: דוגמאות היסטוריות</a:t>
            </a:r>
            <a:endParaRPr lang="he-IL" dirty="0"/>
          </a:p>
          <a:p>
            <a:pPr marL="742950" lvl="1" indent="-285750" algn="r">
              <a:buFont typeface="+mj-lt"/>
              <a:buAutoNum type="arabicPeriod"/>
            </a:pPr>
            <a:r>
              <a:rPr lang="he-IL" b="1" dirty="0"/>
              <a:t>מתקפות סייבר על תחום הבריאות דרך </a:t>
            </a:r>
            <a:r>
              <a:rPr lang="en-US" b="1" dirty="0"/>
              <a:t>SQL Injection</a:t>
            </a:r>
            <a:r>
              <a:rPr lang="en-US" dirty="0"/>
              <a:t>: </a:t>
            </a:r>
            <a:r>
              <a:rPr lang="he-IL" dirty="0"/>
              <a:t>אירועים שמדגימים </a:t>
            </a:r>
            <a:r>
              <a:rPr lang="he-IL" dirty="0" err="1"/>
              <a:t>פגיעויות</a:t>
            </a:r>
            <a:r>
              <a:rPr lang="he-IL" dirty="0"/>
              <a:t> ודורשים אמצעי אבטחה דחופים.</a:t>
            </a:r>
          </a:p>
          <a:p>
            <a:pPr marL="742950" lvl="1" indent="-285750" algn="r">
              <a:buFont typeface="+mj-lt"/>
              <a:buAutoNum type="arabicPeriod"/>
            </a:pPr>
            <a:r>
              <a:rPr lang="he-IL" b="1" dirty="0"/>
              <a:t>דליפות נתונים במגזר הרפואי עקב </a:t>
            </a:r>
            <a:r>
              <a:rPr lang="en-US" b="1" dirty="0"/>
              <a:t>SQL Injection</a:t>
            </a:r>
            <a:r>
              <a:rPr lang="en-US" dirty="0"/>
              <a:t>: </a:t>
            </a:r>
            <a:r>
              <a:rPr lang="he-IL" dirty="0"/>
              <a:t>לקחים מהעבר שמדגישים את הצורך בפרוטוקולי אבטחה חזקים.</a:t>
            </a:r>
          </a:p>
          <a:p>
            <a:pPr algn="r">
              <a:buFont typeface="+mj-lt"/>
              <a:buAutoNum type="arabicPeriod"/>
            </a:pPr>
            <a:r>
              <a:rPr lang="he-IL" b="1" dirty="0"/>
              <a:t>שקף 5: טכניקות זיהוי באמצעות מדע הנתונים</a:t>
            </a:r>
            <a:endParaRPr lang="he-IL" dirty="0"/>
          </a:p>
          <a:p>
            <a:pPr marL="742950" lvl="1" indent="-285750" algn="r">
              <a:buFont typeface="+mj-lt"/>
              <a:buAutoNum type="arabicPeriod"/>
            </a:pPr>
            <a:r>
              <a:rPr lang="he-IL" b="1" dirty="0"/>
              <a:t>חשיבות השיטות הסטטיסטיות בזיהוי אנומליות</a:t>
            </a:r>
            <a:r>
              <a:rPr lang="he-IL" dirty="0"/>
              <a:t>: שיטות סטטיסטיות מספקות בסיס כמותי לזיהוי דפוסים חריגים ביעילות.</a:t>
            </a:r>
          </a:p>
          <a:p>
            <a:pPr marL="742950" lvl="1" indent="-285750" algn="r">
              <a:buFont typeface="+mj-lt"/>
              <a:buAutoNum type="arabicPeriod"/>
            </a:pPr>
            <a:r>
              <a:rPr lang="he-IL" b="1" dirty="0"/>
              <a:t>שיפור דיוק הזיהוי באמצעות ניתוח נתונים חוקר (</a:t>
            </a:r>
            <a:r>
              <a:rPr lang="en-US" b="1" dirty="0"/>
              <a:t>EDA)</a:t>
            </a:r>
            <a:r>
              <a:rPr lang="en-US" dirty="0"/>
              <a:t>: EDA </a:t>
            </a:r>
            <a:r>
              <a:rPr lang="he-IL" dirty="0"/>
              <a:t>מאפשר חקר נתונים מעמיק, משפר את הדיוק בזיהוי אנומליות.</a:t>
            </a:r>
          </a:p>
          <a:p>
            <a:pPr algn="r">
              <a:buFont typeface="+mj-lt"/>
              <a:buAutoNum type="arabicPeriod"/>
            </a:pPr>
            <a:r>
              <a:rPr lang="he-IL" b="1" dirty="0"/>
              <a:t>שקף 6: ניתוח נתונים חוקר (</a:t>
            </a:r>
            <a:r>
              <a:rPr lang="en-US" b="1" dirty="0"/>
              <a:t>EDA) </a:t>
            </a:r>
            <a:r>
              <a:rPr lang="he-IL" b="1" dirty="0"/>
              <a:t>לאבטחת סייבר</a:t>
            </a:r>
            <a:endParaRPr lang="he-IL" dirty="0"/>
          </a:p>
          <a:p>
            <a:pPr marL="742950" lvl="1" indent="-285750" algn="r">
              <a:buFont typeface="+mj-lt"/>
              <a:buAutoNum type="arabicPeriod"/>
            </a:pPr>
            <a:r>
              <a:rPr lang="he-IL" b="1" dirty="0"/>
              <a:t>שיפור תובנות באמצעות ויזואליזציה של נתונים ב-</a:t>
            </a:r>
            <a:r>
              <a:rPr lang="en-US" b="1" dirty="0"/>
              <a:t>EDA</a:t>
            </a:r>
            <a:r>
              <a:rPr lang="en-US" dirty="0"/>
              <a:t>: </a:t>
            </a:r>
            <a:r>
              <a:rPr lang="he-IL" dirty="0"/>
              <a:t>ויזואליזציה עוזרת בזיהוי דפוסים וחריגות במהירות לקבלת החלטות מושכלות.</a:t>
            </a:r>
          </a:p>
          <a:p>
            <a:pPr marL="742950" lvl="1" indent="-285750" algn="r">
              <a:buFont typeface="+mj-lt"/>
              <a:buAutoNum type="arabicPeriod"/>
            </a:pPr>
            <a:r>
              <a:rPr lang="he-IL" b="1" dirty="0"/>
              <a:t>שימוש בניתוח סטטיסטי ל-</a:t>
            </a:r>
            <a:r>
              <a:rPr lang="en-US" b="1" dirty="0"/>
              <a:t>EDA </a:t>
            </a:r>
            <a:r>
              <a:rPr lang="he-IL" b="1" dirty="0"/>
              <a:t>חזק</a:t>
            </a:r>
            <a:r>
              <a:rPr lang="he-IL" dirty="0"/>
              <a:t>: ניתוח סטטיסטי חושף מגמות, התפלגויות וקשרים בתוך מערכי נתונים.</a:t>
            </a:r>
          </a:p>
          <a:p>
            <a:pPr marL="742950" lvl="1" indent="-285750" algn="r">
              <a:buFont typeface="+mj-lt"/>
              <a:buAutoNum type="arabicPeriod"/>
            </a:pPr>
            <a:r>
              <a:rPr lang="he-IL" b="1" dirty="0"/>
              <a:t>חשיבות זיהוי דפוסים בטכניקות </a:t>
            </a:r>
            <a:r>
              <a:rPr lang="en-US" b="1" dirty="0"/>
              <a:t>EDA</a:t>
            </a:r>
            <a:r>
              <a:rPr lang="en-US" dirty="0"/>
              <a:t>: </a:t>
            </a:r>
            <a:r>
              <a:rPr lang="he-IL" dirty="0"/>
              <a:t>זיהוי דפוסים עוזר באוטומציה של תובנות נתונים וזיהוי אנומליות ביעילות.</a:t>
            </a:r>
          </a:p>
          <a:p>
            <a:pPr algn="r">
              <a:buFont typeface="+mj-lt"/>
              <a:buAutoNum type="arabicPeriod"/>
            </a:pPr>
            <a:r>
              <a:rPr lang="he-IL" b="1" dirty="0"/>
              <a:t>שקף 7: גישות למידת מכונה</a:t>
            </a:r>
            <a:endParaRPr lang="he-IL" dirty="0"/>
          </a:p>
          <a:p>
            <a:pPr marL="742950" lvl="1" indent="-285750" algn="r">
              <a:buFont typeface="+mj-lt"/>
              <a:buAutoNum type="arabicPeriod"/>
            </a:pPr>
            <a:r>
              <a:rPr lang="he-IL" b="1" dirty="0"/>
              <a:t>למידת מכונה מונחית לזיהוי </a:t>
            </a:r>
            <a:r>
              <a:rPr lang="en-US" b="1" dirty="0"/>
              <a:t>SQL Injection</a:t>
            </a:r>
            <a:r>
              <a:rPr lang="en-US" dirty="0"/>
              <a:t>: </a:t>
            </a:r>
            <a:r>
              <a:rPr lang="he-IL" dirty="0"/>
              <a:t>למידה מונחית מאמנת מודלים על נתונים מתויגים כדי לחזות ולמנוע התקפות </a:t>
            </a:r>
            <a:r>
              <a:rPr lang="en-US" dirty="0"/>
              <a:t>SQL.</a:t>
            </a:r>
          </a:p>
          <a:p>
            <a:pPr marL="742950" lvl="1" indent="-285750" algn="r">
              <a:buFont typeface="+mj-lt"/>
              <a:buAutoNum type="arabicPeriod"/>
            </a:pPr>
            <a:r>
              <a:rPr lang="he-IL" b="1" dirty="0"/>
              <a:t>למידת מכונה בלתי מונחית לזיהוי אנומליות</a:t>
            </a:r>
            <a:r>
              <a:rPr lang="he-IL" dirty="0"/>
              <a:t>: למידה בלתי מונחית מזהה דפוסים לא סדירים בשאילתות </a:t>
            </a:r>
            <a:r>
              <a:rPr lang="en-US" dirty="0"/>
              <a:t>SQL, </a:t>
            </a:r>
            <a:r>
              <a:rPr lang="he-IL" dirty="0"/>
              <a:t>מציינת איומים פוטנציאליים.</a:t>
            </a:r>
          </a:p>
          <a:p>
            <a:pPr algn="r">
              <a:buFont typeface="+mj-lt"/>
              <a:buAutoNum type="arabicPeriod"/>
            </a:pPr>
            <a:r>
              <a:rPr lang="he-IL" b="1" dirty="0"/>
              <a:t>שקף 8: שיטות סטטיסטיות לזיהוי אנומליות</a:t>
            </a:r>
            <a:endParaRPr lang="he-IL" dirty="0"/>
          </a:p>
          <a:p>
            <a:pPr marL="742950" lvl="1" indent="-285750" algn="r">
              <a:buFont typeface="+mj-lt"/>
              <a:buAutoNum type="arabicPeriod"/>
            </a:pPr>
            <a:r>
              <a:rPr lang="he-IL" b="1" dirty="0"/>
              <a:t>שימוש במבחנים סטטיסטיים לזיהוי חריגות בסדרות זמן</a:t>
            </a:r>
            <a:r>
              <a:rPr lang="he-IL" dirty="0"/>
              <a:t>: מבחנים סטטיסטיים חיוניים לסימון דפוסי גישה חריגים בדיוק.</a:t>
            </a:r>
          </a:p>
          <a:p>
            <a:pPr marL="742950" lvl="1" indent="-285750" algn="r">
              <a:buFont typeface="+mj-lt"/>
              <a:buAutoNum type="arabicPeriod"/>
            </a:pPr>
            <a:r>
              <a:rPr lang="he-IL" b="1" dirty="0"/>
              <a:t>ניתוח סדרות זמן לזיהוי התנהגויות גישה לא סדירות</a:t>
            </a:r>
            <a:r>
              <a:rPr lang="he-IL" dirty="0"/>
              <a:t>: ניתוח סדרות זמן עוזר לחשוף דפוסי גישה לא רגילים לאמצעי אבטחה פרואקטיביים.</a:t>
            </a:r>
          </a:p>
          <a:p>
            <a:pPr algn="r">
              <a:buFont typeface="+mj-lt"/>
              <a:buAutoNum type="arabicPeriod"/>
            </a:pPr>
            <a:r>
              <a:rPr lang="he-IL" b="1" dirty="0"/>
              <a:t>שקף 9: טכניקות מניעה</a:t>
            </a:r>
            <a:endParaRPr lang="he-IL" dirty="0"/>
          </a:p>
          <a:p>
            <a:pPr marL="742950" lvl="1" indent="-285750" algn="r">
              <a:buFont typeface="+mj-lt"/>
              <a:buAutoNum type="arabicPeriod"/>
            </a:pPr>
            <a:r>
              <a:rPr lang="he-IL" b="1" dirty="0"/>
              <a:t>תפקיד חומות אש ליישומי אינטרנט (</a:t>
            </a:r>
            <a:r>
              <a:rPr lang="en-US" b="1" dirty="0"/>
              <a:t>WAFs)</a:t>
            </a:r>
            <a:r>
              <a:rPr lang="en-US" dirty="0"/>
              <a:t>: WAFs </a:t>
            </a:r>
            <a:r>
              <a:rPr lang="he-IL" dirty="0"/>
              <a:t>מגנות על יישומי אינטרנט על ידי סינון וניטור תעבורת </a:t>
            </a:r>
            <a:r>
              <a:rPr lang="en-US" dirty="0"/>
              <a:t>HTTP.</a:t>
            </a:r>
          </a:p>
          <a:p>
            <a:pPr marL="742950" lvl="1" indent="-285750" algn="r">
              <a:buFont typeface="+mj-lt"/>
              <a:buAutoNum type="arabicPeriod"/>
            </a:pPr>
            <a:r>
              <a:rPr lang="he-IL" b="1" dirty="0"/>
              <a:t>חשיבות סורקי </a:t>
            </a:r>
            <a:r>
              <a:rPr lang="en-US" b="1" dirty="0"/>
              <a:t>SQL Injection</a:t>
            </a:r>
            <a:r>
              <a:rPr lang="en-US" dirty="0"/>
              <a:t>: </a:t>
            </a:r>
            <a:r>
              <a:rPr lang="he-IL" dirty="0"/>
              <a:t>סורקי </a:t>
            </a:r>
            <a:r>
              <a:rPr lang="en-US" dirty="0"/>
              <a:t>SQL Injection </a:t>
            </a:r>
            <a:r>
              <a:rPr lang="he-IL" dirty="0"/>
              <a:t>מזהים ומפחיתים </a:t>
            </a:r>
            <a:r>
              <a:rPr lang="he-IL" dirty="0" err="1"/>
              <a:t>פגיעויות</a:t>
            </a:r>
            <a:r>
              <a:rPr lang="he-IL" dirty="0"/>
              <a:t> ביישומי אינטרנט ביעילות.</a:t>
            </a:r>
          </a:p>
          <a:p>
            <a:pPr algn="r">
              <a:buFont typeface="+mj-lt"/>
              <a:buAutoNum type="arabicPeriod"/>
            </a:pPr>
            <a:r>
              <a:rPr lang="he-IL" b="1" dirty="0"/>
              <a:t>שקף 10: מקרה בוחן</a:t>
            </a:r>
            <a:endParaRPr lang="he-IL" dirty="0"/>
          </a:p>
          <a:p>
            <a:pPr marL="742950" lvl="1" indent="-285750" algn="r">
              <a:buFont typeface="+mj-lt"/>
              <a:buAutoNum type="arabicPeriod"/>
            </a:pPr>
            <a:r>
              <a:rPr lang="he-IL" b="1" dirty="0"/>
              <a:t>השפעת דליפות נתונים במערכות פיננסיות</a:t>
            </a:r>
            <a:r>
              <a:rPr lang="he-IL" dirty="0"/>
              <a:t>: דליפות נתונים במערכות פיננסיות יכולות להוביל לאובדן מידע פיננסי רגיש ואמון.</a:t>
            </a:r>
          </a:p>
          <a:p>
            <a:pPr marL="742950" lvl="1" indent="-285750" algn="r">
              <a:buFont typeface="+mj-lt"/>
              <a:buAutoNum type="arabicPeriod"/>
            </a:pPr>
            <a:r>
              <a:rPr lang="he-IL" b="1" dirty="0"/>
              <a:t>חשיבות אמצעי אבטחה פרואקטיביים בהגנה על נתונים פיננסיים</a:t>
            </a:r>
            <a:r>
              <a:rPr lang="he-IL" dirty="0"/>
              <a:t>: יישום אמצעי אבטחה עוזר למנוע גישה לא מורשית ולהבטיח את שלמות הנתונים במערכות פיננסיות.</a:t>
            </a:r>
          </a:p>
          <a:p>
            <a:pPr marL="742950" lvl="1" indent="-285750" algn="r">
              <a:buFont typeface="+mj-lt"/>
              <a:buAutoNum type="arabicPeriod"/>
            </a:pPr>
            <a:r>
              <a:rPr lang="he-IL" b="1" dirty="0"/>
              <a:t>לקחים שנלמדו מדליפות נתונים פיננסיות בעבר</a:t>
            </a:r>
            <a:r>
              <a:rPr lang="he-IL" dirty="0"/>
              <a:t>: ניתוח דליפות עבר מספק תובנות לחיזוק הגנות הסייבר בסביבות פיננסיות.</a:t>
            </a:r>
          </a:p>
          <a:p>
            <a:pPr algn="r">
              <a:buFont typeface="+mj-lt"/>
              <a:buAutoNum type="arabicPeriod"/>
            </a:pPr>
            <a:r>
              <a:rPr lang="he-IL" b="1" dirty="0"/>
              <a:t>שקף 11: שיטות עבודה מומלצות לקידוד מאובטח</a:t>
            </a:r>
            <a:endParaRPr lang="he-IL" dirty="0"/>
          </a:p>
          <a:p>
            <a:pPr marL="742950" lvl="1" indent="-285750" algn="r">
              <a:buFont typeface="+mj-lt"/>
              <a:buAutoNum type="arabicPeriod"/>
            </a:pPr>
            <a:r>
              <a:rPr lang="he-IL" b="1" dirty="0"/>
              <a:t>יישום שיטות קידוד מאובטח</a:t>
            </a:r>
            <a:r>
              <a:rPr lang="he-IL" dirty="0"/>
              <a:t>: שיטות קידוד מאובטח מפחיתות </a:t>
            </a:r>
            <a:r>
              <a:rPr lang="he-IL" dirty="0" err="1"/>
              <a:t>פגיעויות</a:t>
            </a:r>
            <a:r>
              <a:rPr lang="he-IL" dirty="0"/>
              <a:t>, משפרות את אבטחת יישומי האינטרנט ביעילות.</a:t>
            </a:r>
          </a:p>
          <a:p>
            <a:pPr marL="742950" lvl="1" indent="-285750" algn="r">
              <a:buFont typeface="+mj-lt"/>
              <a:buAutoNum type="arabicPeriod"/>
            </a:pPr>
            <a:r>
              <a:rPr lang="he-IL" b="1" dirty="0"/>
              <a:t>ביקורות אבטחה סדירות לצורך תאימות</a:t>
            </a:r>
            <a:r>
              <a:rPr lang="he-IL" dirty="0"/>
              <a:t>: ביקורות אבטחה מבטיחות תאימות לסטנדרטים ומזהות סיכונים פוטנציאליים באופן פרואקטיבי.</a:t>
            </a:r>
          </a:p>
          <a:p>
            <a:pPr marL="742950" lvl="1" indent="-285750" algn="r">
              <a:buFont typeface="+mj-lt"/>
              <a:buAutoNum type="arabicPeriod"/>
            </a:pPr>
            <a:r>
              <a:rPr lang="he-IL" b="1" dirty="0"/>
              <a:t>הכשרת מפתחים בשיטות אבטחה מומלצות</a:t>
            </a:r>
            <a:r>
              <a:rPr lang="he-IL" dirty="0"/>
              <a:t>: הכשרה מעצימה מפתחים ליישם טכניקות קידוד מאובטח, מטפחת תרבות מודעת לאבטחה.</a:t>
            </a:r>
          </a:p>
          <a:p>
            <a:pPr algn="r">
              <a:buFont typeface="+mj-lt"/>
              <a:buAutoNum type="arabicPeriod"/>
            </a:pPr>
            <a:r>
              <a:rPr lang="he-IL" b="1" dirty="0"/>
              <a:t>שקף 12: סיכום וכיוונים עתידיים</a:t>
            </a:r>
            <a:endParaRPr lang="he-IL" dirty="0"/>
          </a:p>
          <a:p>
            <a:pPr marL="742950" lvl="1" indent="-285750" algn="r">
              <a:buFont typeface="+mj-lt"/>
              <a:buAutoNum type="arabicPeriod"/>
            </a:pPr>
            <a:r>
              <a:rPr lang="he-IL" b="1" dirty="0"/>
              <a:t>יתרונות הניטור המתמשך באבטחת סייבר</a:t>
            </a:r>
            <a:r>
              <a:rPr lang="he-IL" dirty="0"/>
              <a:t>: ניטור מתמשך מאפשר זיהוי ותגובה בזמן לאיומי סייבר מתפתחים.</a:t>
            </a:r>
          </a:p>
          <a:p>
            <a:pPr marL="742950" lvl="1" indent="-285750" algn="r">
              <a:buFont typeface="+mj-lt"/>
              <a:buAutoNum type="arabicPeriod"/>
            </a:pPr>
            <a:r>
              <a:rPr lang="he-IL" b="1" dirty="0"/>
              <a:t>חשיבות אמצעי אבטחה אדפטיביים</a:t>
            </a:r>
            <a:r>
              <a:rPr lang="he-IL" dirty="0"/>
              <a:t>: אמצעי אבטחה אדפטיביים מאפשרים לארגונים להקדים איומי סייבר דינמיים.</a:t>
            </a:r>
          </a:p>
          <a:p>
            <a:endParaRPr lang="he-IL" dirty="0"/>
          </a:p>
          <a:p>
            <a:endParaRPr lang="en-US" dirty="0"/>
          </a:p>
        </p:txBody>
      </p:sp>
      <p:sp>
        <p:nvSpPr>
          <p:cNvPr id="4" name="Slide Number Placeholder 3"/>
          <p:cNvSpPr>
            <a:spLocks noGrp="1"/>
          </p:cNvSpPr>
          <p:nvPr>
            <p:ph type="sldNum" sz="quarter" idx="5"/>
          </p:nvPr>
        </p:nvSpPr>
        <p:spPr/>
        <p:txBody>
          <a:bodyPr/>
          <a:lstStyle/>
          <a:p>
            <a:fld id="{7E4744FF-D806-47E3-BDEF-2F886750E408}" type="slidenum">
              <a:rPr lang="en-US" smtClean="0"/>
              <a:t>17</a:t>
            </a:fld>
            <a:endParaRPr lang="en-US"/>
          </a:p>
        </p:txBody>
      </p:sp>
    </p:spTree>
    <p:extLst>
      <p:ext uri="{BB962C8B-B14F-4D97-AF65-F5344CB8AC3E}">
        <p14:creationId xmlns:p14="http://schemas.microsoft.com/office/powerpoint/2010/main" val="2894908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dirty="0"/>
              <a:t>במצגת זאת אסביר על הבעיות שנוצרות כתוצאות מחדירות באפליקציות </a:t>
            </a:r>
            <a:r>
              <a:rPr lang="he-IL" dirty="0" err="1"/>
              <a:t>מדיקל</a:t>
            </a:r>
            <a:r>
              <a:rPr lang="he-IL" dirty="0"/>
              <a:t>  ובפרט על פריצת הזרקת </a:t>
            </a:r>
            <a:r>
              <a:rPr lang="he-IL" dirty="0" err="1"/>
              <a:t>אסקיואל</a:t>
            </a:r>
            <a:r>
              <a:rPr lang="he-IL" dirty="0"/>
              <a:t> ועל ההשפעות שלהן.</a:t>
            </a:r>
          </a:p>
          <a:p>
            <a:pPr algn="r"/>
            <a:endParaRPr lang="he-IL" dirty="0"/>
          </a:p>
          <a:p>
            <a:pPr algn="r"/>
            <a:r>
              <a:rPr lang="he-IL" dirty="0"/>
              <a:t>אתאר מה הנזקים הנגרמים ואיך ניתן למנוע אותן בשיטות שלמדנו בקורס</a:t>
            </a:r>
            <a:endParaRPr lang="en-US" dirty="0"/>
          </a:p>
        </p:txBody>
      </p:sp>
      <p:sp>
        <p:nvSpPr>
          <p:cNvPr id="4" name="Slide Number Placeholder 3"/>
          <p:cNvSpPr>
            <a:spLocks noGrp="1"/>
          </p:cNvSpPr>
          <p:nvPr>
            <p:ph type="sldNum" sz="quarter" idx="5"/>
          </p:nvPr>
        </p:nvSpPr>
        <p:spPr/>
        <p:txBody>
          <a:bodyPr/>
          <a:lstStyle/>
          <a:p>
            <a:fld id="{7E4744FF-D806-47E3-BDEF-2F886750E408}" type="slidenum">
              <a:rPr lang="en-US" smtClean="0"/>
              <a:t>2</a:t>
            </a:fld>
            <a:endParaRPr lang="en-US"/>
          </a:p>
        </p:txBody>
      </p:sp>
    </p:spTree>
    <p:extLst>
      <p:ext uri="{BB962C8B-B14F-4D97-AF65-F5344CB8AC3E}">
        <p14:creationId xmlns:p14="http://schemas.microsoft.com/office/powerpoint/2010/main" val="2688421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dirty="0"/>
              <a:t>אני מגיע מעולם הפיתוח האינטרנטי, וכמו שידוע, איפה שיש חיבור לאינטרנט יכולות להיווצר פריצות אבטחה. לדוגמא: מערכת רפואית שעבדתי עלייה מורכבת ממספר גורמים: אפליקציית אינטרנט למטופלים. אפליקציה פנימית לרופאים ובתוכה מערכת נוספת להתנהלות רציפה מול מטופל. בכל אחד מהמערכות נוצר הפרדה מבוזרת של בסיסי הנתונים וכן, אופן הפעולה והחשיפה שונים. אפליקציית המטופלים תכיל בתוכה מידע כללי תחילה ובעת כניסה נוכל לקבל מידע אישי . בשלב השני, לרופא </a:t>
            </a:r>
            <a:r>
              <a:rPr lang="he-IL" dirty="0" err="1"/>
              <a:t>תיהיה</a:t>
            </a:r>
            <a:r>
              <a:rPr lang="he-IL" dirty="0"/>
              <a:t> הרשאה לכלל המטופלים, ולכן המערכת תהיינה פנימית ,ורמת האבטחה בהכרח גדלה, גם ברמת ביזור המידע, </a:t>
            </a:r>
            <a:r>
              <a:rPr lang="he-IL" dirty="0" err="1"/>
              <a:t>אייפייאיי</a:t>
            </a:r>
            <a:r>
              <a:rPr lang="he-IL" dirty="0"/>
              <a:t> ממודר ומוגבל, גם למפתחים וגם לגורמי צד שלישי החשופים או עורכים את הנתונים.</a:t>
            </a:r>
            <a:endParaRPr lang="en-US" dirty="0"/>
          </a:p>
        </p:txBody>
      </p:sp>
      <p:sp>
        <p:nvSpPr>
          <p:cNvPr id="4" name="Slide Number Placeholder 3"/>
          <p:cNvSpPr>
            <a:spLocks noGrp="1"/>
          </p:cNvSpPr>
          <p:nvPr>
            <p:ph type="sldNum" sz="quarter" idx="5"/>
          </p:nvPr>
        </p:nvSpPr>
        <p:spPr/>
        <p:txBody>
          <a:bodyPr/>
          <a:lstStyle/>
          <a:p>
            <a:fld id="{7E4744FF-D806-47E3-BDEF-2F886750E408}" type="slidenum">
              <a:rPr lang="en-US" smtClean="0"/>
              <a:t>3</a:t>
            </a:fld>
            <a:endParaRPr lang="en-US"/>
          </a:p>
        </p:txBody>
      </p:sp>
    </p:spTree>
    <p:extLst>
      <p:ext uri="{BB962C8B-B14F-4D97-AF65-F5344CB8AC3E}">
        <p14:creationId xmlns:p14="http://schemas.microsoft.com/office/powerpoint/2010/main" val="3369206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התקפות אלו משפיעות על מילוני אנשים, וקשה </a:t>
            </a:r>
            <a:r>
              <a:rPr lang="he-IL" dirty="0" err="1"/>
              <a:t>לאמוד</a:t>
            </a:r>
            <a:r>
              <a:rPr lang="he-IL" dirty="0"/>
              <a:t> את כלל הנזק העקיף שנגרם.</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i="0" dirty="0"/>
              <a:t>ניתן להבין שמדובר בחיי אדם, ולכן החשיבות גדולה פי כמה.</a:t>
            </a:r>
            <a:endParaRPr lang="en-US" dirty="0"/>
          </a:p>
          <a:p>
            <a:pPr algn="r" rtl="1"/>
            <a:endParaRPr lang="en-US" dirty="0"/>
          </a:p>
        </p:txBody>
      </p:sp>
      <p:sp>
        <p:nvSpPr>
          <p:cNvPr id="4" name="Slide Number Placeholder 3"/>
          <p:cNvSpPr>
            <a:spLocks noGrp="1"/>
          </p:cNvSpPr>
          <p:nvPr>
            <p:ph type="sldNum" sz="quarter" idx="5"/>
          </p:nvPr>
        </p:nvSpPr>
        <p:spPr/>
        <p:txBody>
          <a:bodyPr/>
          <a:lstStyle/>
          <a:p>
            <a:fld id="{7E4744FF-D806-47E3-BDEF-2F886750E408}" type="slidenum">
              <a:rPr lang="en-US" smtClean="0"/>
              <a:t>4</a:t>
            </a:fld>
            <a:endParaRPr lang="en-US"/>
          </a:p>
        </p:txBody>
      </p:sp>
    </p:spTree>
    <p:extLst>
      <p:ext uri="{BB962C8B-B14F-4D97-AF65-F5344CB8AC3E}">
        <p14:creationId xmlns:p14="http://schemas.microsoft.com/office/powerpoint/2010/main" val="2507093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i="0" dirty="0"/>
              <a:t>התעשייה הכי חשופה לפריצות אבטחה היא תעשיית הבריאות, כפי שראינו ונציג בהמשך. </a:t>
            </a:r>
          </a:p>
          <a:p>
            <a:pPr algn="r"/>
            <a:endParaRPr lang="he-IL" i="0" dirty="0"/>
          </a:p>
          <a:p>
            <a:pPr algn="r"/>
            <a:r>
              <a:rPr lang="en-US" i="0" dirty="0"/>
              <a:t>Types of web application attacks may include cross-site scripting, SQL injection, path traversal, local file inclusion, DDoS attacks, and more.</a:t>
            </a:r>
          </a:p>
        </p:txBody>
      </p:sp>
      <p:sp>
        <p:nvSpPr>
          <p:cNvPr id="4" name="Slide Number Placeholder 3"/>
          <p:cNvSpPr>
            <a:spLocks noGrp="1"/>
          </p:cNvSpPr>
          <p:nvPr>
            <p:ph type="sldNum" sz="quarter" idx="5"/>
          </p:nvPr>
        </p:nvSpPr>
        <p:spPr/>
        <p:txBody>
          <a:bodyPr/>
          <a:lstStyle/>
          <a:p>
            <a:fld id="{7E4744FF-D806-47E3-BDEF-2F886750E408}" type="slidenum">
              <a:rPr lang="en-US" smtClean="0"/>
              <a:t>5</a:t>
            </a:fld>
            <a:endParaRPr lang="en-US"/>
          </a:p>
        </p:txBody>
      </p:sp>
    </p:spTree>
    <p:extLst>
      <p:ext uri="{BB962C8B-B14F-4D97-AF65-F5344CB8AC3E}">
        <p14:creationId xmlns:p14="http://schemas.microsoft.com/office/powerpoint/2010/main" val="2032703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en-US" b="1" dirty="0">
                <a:effectLst/>
                <a:latin typeface="Verdana" panose="020B0604030504040204" pitchFamily="34" charset="0"/>
              </a:rPr>
              <a:t>3</a:t>
            </a:r>
            <a:r>
              <a:rPr lang="en-US" dirty="0">
                <a:solidFill>
                  <a:srgbClr val="8FB8FF"/>
                </a:solidFill>
                <a:effectLst/>
                <a:latin typeface="Verdana" panose="020B0604030504040204" pitchFamily="34" charset="0"/>
                <a:hlinkClick r:id="rId3" tooltip="Improper Neutralization of Special Elements used in an SQL Command ('SQL Injection')"/>
              </a:rPr>
              <a:t>CWE-89</a:t>
            </a:r>
            <a:r>
              <a:rPr lang="en-US" dirty="0">
                <a:effectLst/>
                <a:latin typeface="Verdana" panose="020B0604030504040204" pitchFamily="34" charset="0"/>
              </a:rPr>
              <a:t>Improper Neutralization of Special Elements used in an SQL Command ('SQL Injection')22.117+3</a:t>
            </a:r>
            <a:endParaRPr lang="he-IL" dirty="0">
              <a:effectLst/>
              <a:latin typeface="Verdana" panose="020B0604030504040204" pitchFamily="34" charset="0"/>
            </a:endParaRPr>
          </a:p>
          <a:p>
            <a:pPr algn="r"/>
            <a:endParaRPr lang="he-IL" dirty="0">
              <a:effectLst/>
              <a:latin typeface="Verdana" panose="020B0604030504040204" pitchFamily="34" charset="0"/>
            </a:endParaRPr>
          </a:p>
          <a:p>
            <a:pPr algn="r"/>
            <a:r>
              <a:rPr lang="he-IL" dirty="0">
                <a:effectLst/>
                <a:latin typeface="Verdana" panose="020B0604030504040204" pitchFamily="34" charset="0"/>
              </a:rPr>
              <a:t>במדד מ2022 </a:t>
            </a:r>
          </a:p>
          <a:p>
            <a:pPr algn="r"/>
            <a:r>
              <a:rPr lang="en-US" dirty="0">
                <a:effectLst/>
                <a:latin typeface="Verdana" panose="020B0604030504040204" pitchFamily="34" charset="0"/>
              </a:rPr>
              <a:t>SQL INJECTION</a:t>
            </a:r>
            <a:r>
              <a:rPr lang="he-IL" dirty="0">
                <a:effectLst/>
                <a:latin typeface="Verdana" panose="020B0604030504040204" pitchFamily="34" charset="0"/>
              </a:rPr>
              <a:t> מדורגת במקום השלישי ובעלייה </a:t>
            </a:r>
          </a:p>
          <a:p>
            <a:pPr algn="r"/>
            <a:endParaRPr lang="he-IL" dirty="0">
              <a:effectLst/>
              <a:latin typeface="Verdana" panose="020B0604030504040204" pitchFamily="34" charset="0"/>
            </a:endParaRPr>
          </a:p>
          <a:p>
            <a:pPr algn="r"/>
            <a:r>
              <a:rPr lang="en-US" dirty="0"/>
              <a:t>https://cwe.mitre.org/top25/archive/2022/2022_cwe_top25.html</a:t>
            </a:r>
          </a:p>
        </p:txBody>
      </p:sp>
      <p:sp>
        <p:nvSpPr>
          <p:cNvPr id="4" name="Slide Number Placeholder 3"/>
          <p:cNvSpPr>
            <a:spLocks noGrp="1"/>
          </p:cNvSpPr>
          <p:nvPr>
            <p:ph type="sldNum" sz="quarter" idx="5"/>
          </p:nvPr>
        </p:nvSpPr>
        <p:spPr/>
        <p:txBody>
          <a:bodyPr/>
          <a:lstStyle/>
          <a:p>
            <a:fld id="{7E4744FF-D806-47E3-BDEF-2F886750E408}" type="slidenum">
              <a:rPr lang="en-US" smtClean="0"/>
              <a:t>6</a:t>
            </a:fld>
            <a:endParaRPr lang="en-US"/>
          </a:p>
        </p:txBody>
      </p:sp>
    </p:spTree>
    <p:extLst>
      <p:ext uri="{BB962C8B-B14F-4D97-AF65-F5344CB8AC3E}">
        <p14:creationId xmlns:p14="http://schemas.microsoft.com/office/powerpoint/2010/main" val="576028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dirty="0"/>
              <a:t>אפשר גם לדבר על הצפנה של טוקנים ושימוש </a:t>
            </a:r>
            <a:r>
              <a:rPr lang="he-IL" dirty="0" err="1"/>
              <a:t>בסיפריות</a:t>
            </a:r>
            <a:r>
              <a:rPr lang="he-IL" dirty="0"/>
              <a:t> שלא מאפשרות הכנסה של קוד ומגבילות יצירה של שדות .</a:t>
            </a:r>
          </a:p>
          <a:p>
            <a:pPr algn="r"/>
            <a:endParaRPr lang="he-IL" dirty="0"/>
          </a:p>
          <a:p>
            <a:pPr algn="r"/>
            <a:r>
              <a:rPr lang="he-IL" dirty="0"/>
              <a:t>לא שומרים מידע של לקוחות בבסיס נתונים לא מאובטח, וכמובן לא אצל הלקוח עצמו. כמובן שחשוב להיות במעקב כל הזמן ולזהות חריגות בשימוש. (שעות לא תקינות, כמות המידע המתבקשת, סוג המידע וכו’)</a:t>
            </a:r>
            <a:endParaRPr lang="en-US" dirty="0"/>
          </a:p>
          <a:p>
            <a:pPr algn="r"/>
            <a:endParaRPr lang="en-US" dirty="0"/>
          </a:p>
          <a:p>
            <a:pPr algn="r"/>
            <a:r>
              <a:rPr lang="he-IL" b="0" i="0" dirty="0">
                <a:solidFill>
                  <a:srgbClr val="C8C3BC"/>
                </a:solidFill>
                <a:effectLst/>
                <a:latin typeface="Helvetica" panose="020B0604020202020204" pitchFamily="34" charset="0"/>
              </a:rPr>
              <a:t>קללת ה </a:t>
            </a:r>
            <a:r>
              <a:rPr lang="en-US" b="0" i="0" dirty="0">
                <a:solidFill>
                  <a:srgbClr val="C8C3BC"/>
                </a:solidFill>
                <a:effectLst/>
                <a:latin typeface="Helvetica" panose="020B0604020202020204" pitchFamily="34" charset="0"/>
              </a:rPr>
              <a:t>Authentication</a:t>
            </a:r>
          </a:p>
          <a:p>
            <a:pPr algn="r"/>
            <a:r>
              <a:rPr lang="he-IL" b="0" i="0" dirty="0">
                <a:solidFill>
                  <a:srgbClr val="C8C3BC"/>
                </a:solidFill>
                <a:effectLst/>
                <a:latin typeface="Arial" panose="020B0604020202020204" pitchFamily="34" charset="0"/>
              </a:rPr>
              <a:t>התקפת </a:t>
            </a:r>
            <a:r>
              <a:rPr lang="en-US" b="0" i="0" dirty="0">
                <a:solidFill>
                  <a:srgbClr val="C8C3BC"/>
                </a:solidFill>
                <a:effectLst/>
                <a:latin typeface="Arial" panose="020B0604020202020204" pitchFamily="34" charset="0"/>
              </a:rPr>
              <a:t>SQL </a:t>
            </a:r>
            <a:r>
              <a:rPr lang="he-IL" b="0" i="0" dirty="0">
                <a:solidFill>
                  <a:srgbClr val="C8C3BC"/>
                </a:solidFill>
                <a:effectLst/>
                <a:latin typeface="Arial" panose="020B0604020202020204" pitchFamily="34" charset="0"/>
              </a:rPr>
              <a:t>נפוצה בעיקר במערכות הבנויות על </a:t>
            </a:r>
            <a:r>
              <a:rPr lang="en-US" b="0" i="0" dirty="0" err="1">
                <a:solidFill>
                  <a:srgbClr val="C8C3BC"/>
                </a:solidFill>
                <a:effectLst/>
                <a:latin typeface="Arial" panose="020B0604020202020204" pitchFamily="34" charset="0"/>
              </a:rPr>
              <a:t>php</a:t>
            </a:r>
            <a:r>
              <a:rPr lang="en-US" b="0" i="0" dirty="0">
                <a:solidFill>
                  <a:srgbClr val="C8C3BC"/>
                </a:solidFill>
                <a:effectLst/>
                <a:latin typeface="Arial" panose="020B0604020202020204" pitchFamily="34" charset="0"/>
              </a:rPr>
              <a:t> </a:t>
            </a:r>
            <a:r>
              <a:rPr lang="he-IL" b="0" i="0" dirty="0">
                <a:solidFill>
                  <a:srgbClr val="C8C3BC"/>
                </a:solidFill>
                <a:effectLst/>
                <a:latin typeface="Arial" panose="020B0604020202020204" pitchFamily="34" charset="0"/>
              </a:rPr>
              <a:t>או </a:t>
            </a:r>
            <a:r>
              <a:rPr lang="en-US" b="0" i="0" dirty="0">
                <a:solidFill>
                  <a:srgbClr val="C8C3BC"/>
                </a:solidFill>
                <a:effectLst/>
                <a:latin typeface="Arial" panose="020B0604020202020204" pitchFamily="34" charset="0"/>
              </a:rPr>
              <a:t>asp </a:t>
            </a:r>
            <a:r>
              <a:rPr lang="he-IL" b="0" i="0" dirty="0">
                <a:solidFill>
                  <a:srgbClr val="C8C3BC"/>
                </a:solidFill>
                <a:effectLst/>
                <a:latin typeface="Arial" panose="020B0604020202020204" pitchFamily="34" charset="0"/>
              </a:rPr>
              <a:t>וכמו שאמרנו, מידת החומרה שלה תלויה בדמיון ובידע של </a:t>
            </a:r>
            <a:r>
              <a:rPr lang="he-IL" b="0" i="0" dirty="0" err="1">
                <a:solidFill>
                  <a:srgbClr val="C8C3BC"/>
                </a:solidFill>
                <a:effectLst/>
                <a:latin typeface="Arial" panose="020B0604020202020204" pitchFamily="34" charset="0"/>
              </a:rPr>
              <a:t>ההאקר</a:t>
            </a:r>
            <a:r>
              <a:rPr lang="he-IL" b="0" i="0" dirty="0">
                <a:solidFill>
                  <a:srgbClr val="C8C3BC"/>
                </a:solidFill>
                <a:effectLst/>
                <a:latin typeface="Arial" panose="020B0604020202020204" pitchFamily="34" charset="0"/>
              </a:rPr>
              <a:t>. כאן מגיע אחד החלקים היותר מעניינים של ההתקפה, על מנת שאפליקציית הרשת תשלח בקשה </a:t>
            </a:r>
            <a:r>
              <a:rPr lang="he-IL" b="0" i="0" dirty="0" err="1">
                <a:solidFill>
                  <a:srgbClr val="C8C3BC"/>
                </a:solidFill>
                <a:effectLst/>
                <a:latin typeface="Arial" panose="020B0604020202020204" pitchFamily="34" charset="0"/>
              </a:rPr>
              <a:t>לדאטהבייס</a:t>
            </a:r>
            <a:r>
              <a:rPr lang="he-IL" b="0" i="0" dirty="0">
                <a:solidFill>
                  <a:srgbClr val="C8C3BC"/>
                </a:solidFill>
                <a:effectLst/>
                <a:latin typeface="Arial" panose="020B0604020202020204" pitchFamily="34" charset="0"/>
              </a:rPr>
              <a:t> היא חייבת לבצע תהליך של זיהוי – </a:t>
            </a:r>
            <a:r>
              <a:rPr lang="en-US" b="0" i="0" dirty="0">
                <a:solidFill>
                  <a:srgbClr val="C8C3BC"/>
                </a:solidFill>
                <a:effectLst/>
                <a:latin typeface="Arial" panose="020B0604020202020204" pitchFamily="34" charset="0"/>
              </a:rPr>
              <a:t>Authentication. </a:t>
            </a:r>
            <a:r>
              <a:rPr lang="he-IL" b="0" i="0" dirty="0">
                <a:solidFill>
                  <a:srgbClr val="C8C3BC"/>
                </a:solidFill>
                <a:effectLst/>
                <a:latin typeface="Arial" panose="020B0604020202020204" pitchFamily="34" charset="0"/>
              </a:rPr>
              <a:t>ללא הזיהוי הזה לא ניתן כלל לגשת למסד הנתונים. הבעיה שכמעט כל אפליקציית רשת משתמשת באותו משתמש כדי לפנות </a:t>
            </a:r>
            <a:r>
              <a:rPr lang="he-IL" b="0" i="0" dirty="0" err="1">
                <a:solidFill>
                  <a:srgbClr val="C8C3BC"/>
                </a:solidFill>
                <a:effectLst/>
                <a:latin typeface="Arial" panose="020B0604020202020204" pitchFamily="34" charset="0"/>
              </a:rPr>
              <a:t>לדאטהבייס</a:t>
            </a:r>
            <a:r>
              <a:rPr lang="he-IL" b="0" i="0" dirty="0">
                <a:solidFill>
                  <a:srgbClr val="C8C3BC"/>
                </a:solidFill>
                <a:effectLst/>
                <a:latin typeface="Arial" panose="020B0604020202020204" pitchFamily="34" charset="0"/>
              </a:rPr>
              <a:t> ולכן ההרשאות שלו לבצע שינויים הן עצומות.</a:t>
            </a:r>
          </a:p>
          <a:p>
            <a:pPr algn="r"/>
            <a:r>
              <a:rPr lang="he-IL" b="0" i="0" dirty="0">
                <a:solidFill>
                  <a:srgbClr val="C8C3BC"/>
                </a:solidFill>
                <a:effectLst/>
                <a:latin typeface="Helvetica" panose="020B0604020202020204" pitchFamily="34" charset="0"/>
              </a:rPr>
              <a:t>איך בודקים אם קיים סיכוי לפריצה?</a:t>
            </a:r>
          </a:p>
          <a:p>
            <a:pPr algn="r"/>
            <a:r>
              <a:rPr lang="he-IL" b="0" i="0" dirty="0">
                <a:solidFill>
                  <a:srgbClr val="C8C3BC"/>
                </a:solidFill>
                <a:effectLst/>
                <a:latin typeface="Arial" panose="020B0604020202020204" pitchFamily="34" charset="0"/>
              </a:rPr>
              <a:t>הצעד הראשון הוא לבדוק היכן האפליקציה מתחברת </a:t>
            </a:r>
            <a:r>
              <a:rPr lang="he-IL" b="0" i="0" dirty="0" err="1">
                <a:solidFill>
                  <a:srgbClr val="C8C3BC"/>
                </a:solidFill>
                <a:effectLst/>
                <a:latin typeface="Arial" panose="020B0604020202020204" pitchFamily="34" charset="0"/>
              </a:rPr>
              <a:t>לדאטהבייס</a:t>
            </a:r>
            <a:r>
              <a:rPr lang="he-IL" b="0" i="0" dirty="0">
                <a:solidFill>
                  <a:srgbClr val="C8C3BC"/>
                </a:solidFill>
                <a:effectLst/>
                <a:latin typeface="Arial" panose="020B0604020202020204" pitchFamily="34" charset="0"/>
              </a:rPr>
              <a:t> וכותבת בו: כאשר משתמש חדש נרשם, כאשר משתמש קיים מתחבר, כאשר ממולא טופס. ההתקפה מתרחשת בעיקר </a:t>
            </a:r>
            <a:r>
              <a:rPr lang="he-IL" b="0" i="0" dirty="0" err="1">
                <a:solidFill>
                  <a:srgbClr val="C8C3BC"/>
                </a:solidFill>
                <a:effectLst/>
                <a:latin typeface="Arial" panose="020B0604020202020204" pitchFamily="34" charset="0"/>
              </a:rPr>
              <a:t>כשהיוזר</a:t>
            </a:r>
            <a:r>
              <a:rPr lang="he-IL" b="0" i="0" dirty="0">
                <a:solidFill>
                  <a:srgbClr val="C8C3BC"/>
                </a:solidFill>
                <a:effectLst/>
                <a:latin typeface="Arial" panose="020B0604020202020204" pitchFamily="34" charset="0"/>
              </a:rPr>
              <a:t> צריך להקיש פרטים כמו שם משפחה או כתובת אימייל במערכת לא מאובטחת ובמקום להקיש פרטים לגיטימיים מקיש שאילתות </a:t>
            </a:r>
            <a:r>
              <a:rPr lang="en-US" b="0" i="0" dirty="0" err="1">
                <a:solidFill>
                  <a:srgbClr val="C8C3BC"/>
                </a:solidFill>
                <a:effectLst/>
                <a:latin typeface="Arial" panose="020B0604020202020204" pitchFamily="34" charset="0"/>
              </a:rPr>
              <a:t>sql</a:t>
            </a:r>
            <a:r>
              <a:rPr lang="en-US" b="0" i="0" dirty="0">
                <a:solidFill>
                  <a:srgbClr val="C8C3BC"/>
                </a:solidFill>
                <a:effectLst/>
                <a:latin typeface="Arial" panose="020B0604020202020204" pitchFamily="34" charset="0"/>
              </a:rPr>
              <a:t> </a:t>
            </a:r>
            <a:r>
              <a:rPr lang="he-IL" b="0" i="0" dirty="0">
                <a:solidFill>
                  <a:srgbClr val="C8C3BC"/>
                </a:solidFill>
                <a:effectLst/>
                <a:latin typeface="Arial" panose="020B0604020202020204" pitchFamily="34" charset="0"/>
              </a:rPr>
              <a:t>המבוצעות על ידי </a:t>
            </a:r>
            <a:r>
              <a:rPr lang="he-IL" b="0" i="0" dirty="0" err="1">
                <a:solidFill>
                  <a:srgbClr val="C8C3BC"/>
                </a:solidFill>
                <a:effectLst/>
                <a:latin typeface="Arial" panose="020B0604020202020204" pitchFamily="34" charset="0"/>
              </a:rPr>
              <a:t>הדאטהבייס</a:t>
            </a:r>
            <a:r>
              <a:rPr lang="he-IL" b="0" i="0" dirty="0">
                <a:solidFill>
                  <a:srgbClr val="C8C3BC"/>
                </a:solidFill>
                <a:effectLst/>
                <a:latin typeface="Arial" panose="020B0604020202020204" pitchFamily="34" charset="0"/>
              </a:rPr>
              <a:t>.</a:t>
            </a:r>
          </a:p>
          <a:p>
            <a:pPr algn="r"/>
            <a:r>
              <a:rPr lang="he-IL" b="0" i="0" dirty="0">
                <a:solidFill>
                  <a:srgbClr val="C8C3BC"/>
                </a:solidFill>
                <a:effectLst/>
                <a:latin typeface="Arial" panose="020B0604020202020204" pitchFamily="34" charset="0"/>
              </a:rPr>
              <a:t>' </a:t>
            </a:r>
            <a:r>
              <a:rPr lang="en-US" b="0" i="0" dirty="0">
                <a:solidFill>
                  <a:srgbClr val="C8C3BC"/>
                </a:solidFill>
                <a:effectLst/>
                <a:latin typeface="Arial" panose="020B0604020202020204" pitchFamily="34" charset="0"/>
              </a:rPr>
              <a:t>OR 1=1</a:t>
            </a:r>
          </a:p>
          <a:p>
            <a:pPr algn="r"/>
            <a:r>
              <a:rPr lang="he-IL" b="0" i="0" dirty="0">
                <a:solidFill>
                  <a:srgbClr val="C8C3BC"/>
                </a:solidFill>
                <a:effectLst/>
                <a:latin typeface="Arial" panose="020B0604020202020204" pitchFamily="34" charset="0"/>
              </a:rPr>
              <a:t>כאשר משתמשים בהזרקת </a:t>
            </a:r>
            <a:r>
              <a:rPr lang="en-US" b="0" i="0" dirty="0" err="1">
                <a:solidFill>
                  <a:srgbClr val="C8C3BC"/>
                </a:solidFill>
                <a:effectLst/>
                <a:latin typeface="Arial" panose="020B0604020202020204" pitchFamily="34" charset="0"/>
              </a:rPr>
              <a:t>sql</a:t>
            </a:r>
            <a:r>
              <a:rPr lang="en-US" b="0" i="0" dirty="0">
                <a:solidFill>
                  <a:srgbClr val="C8C3BC"/>
                </a:solidFill>
                <a:effectLst/>
                <a:latin typeface="Arial" panose="020B0604020202020204" pitchFamily="34" charset="0"/>
              </a:rPr>
              <a:t> </a:t>
            </a:r>
            <a:r>
              <a:rPr lang="he-IL" b="0" i="0" dirty="0">
                <a:solidFill>
                  <a:srgbClr val="C8C3BC"/>
                </a:solidFill>
                <a:effectLst/>
                <a:latin typeface="Arial" panose="020B0604020202020204" pitchFamily="34" charset="0"/>
              </a:rPr>
              <a:t>אחת הטכניקות הנפוצות היא לבצע פקודת </a:t>
            </a:r>
            <a:r>
              <a:rPr lang="en-US" b="0" i="0" dirty="0">
                <a:solidFill>
                  <a:srgbClr val="C8C3BC"/>
                </a:solidFill>
                <a:effectLst/>
                <a:latin typeface="Arial" panose="020B0604020202020204" pitchFamily="34" charset="0"/>
              </a:rPr>
              <a:t>SELECT </a:t>
            </a:r>
            <a:r>
              <a:rPr lang="he-IL" b="0" i="0" dirty="0">
                <a:solidFill>
                  <a:srgbClr val="C8C3BC"/>
                </a:solidFill>
                <a:effectLst/>
                <a:latin typeface="Arial" panose="020B0604020202020204" pitchFamily="34" charset="0"/>
              </a:rPr>
              <a:t>כאשר התנאי לביצוע תמיד נכון – </a:t>
            </a:r>
            <a:r>
              <a:rPr lang="en-US" b="0" i="0" dirty="0">
                <a:solidFill>
                  <a:srgbClr val="C8C3BC"/>
                </a:solidFill>
                <a:effectLst/>
                <a:latin typeface="Arial" panose="020B0604020202020204" pitchFamily="34" charset="0"/>
              </a:rPr>
              <a:t>TRUE. </a:t>
            </a:r>
            <a:r>
              <a:rPr lang="he-IL" b="0" i="0" dirty="0">
                <a:solidFill>
                  <a:srgbClr val="C8C3BC"/>
                </a:solidFill>
                <a:effectLst/>
                <a:latin typeface="Arial" panose="020B0604020202020204" pitchFamily="34" charset="0"/>
              </a:rPr>
              <a:t>שאילתת ה </a:t>
            </a:r>
            <a:r>
              <a:rPr lang="en-US" b="0" i="0" dirty="0" err="1">
                <a:solidFill>
                  <a:srgbClr val="C8C3BC"/>
                </a:solidFill>
                <a:effectLst/>
                <a:latin typeface="Arial" panose="020B0604020202020204" pitchFamily="34" charset="0"/>
              </a:rPr>
              <a:t>sql</a:t>
            </a:r>
            <a:r>
              <a:rPr lang="en-US" b="0" i="0" dirty="0">
                <a:solidFill>
                  <a:srgbClr val="C8C3BC"/>
                </a:solidFill>
                <a:effectLst/>
                <a:latin typeface="Arial" panose="020B0604020202020204" pitchFamily="34" charset="0"/>
              </a:rPr>
              <a:t> </a:t>
            </a:r>
            <a:r>
              <a:rPr lang="he-IL" b="0" i="0" dirty="0">
                <a:solidFill>
                  <a:srgbClr val="C8C3BC"/>
                </a:solidFill>
                <a:effectLst/>
                <a:latin typeface="Arial" panose="020B0604020202020204" pitchFamily="34" charset="0"/>
              </a:rPr>
              <a:t>הבאה תביא לנו את כל המשתמשים בטבלה </a:t>
            </a:r>
            <a:r>
              <a:rPr lang="en-US" b="0" i="0" dirty="0">
                <a:solidFill>
                  <a:srgbClr val="C8C3BC"/>
                </a:solidFill>
                <a:effectLst/>
                <a:latin typeface="Arial" panose="020B0604020202020204" pitchFamily="34" charset="0"/>
              </a:rPr>
              <a:t>Users </a:t>
            </a:r>
            <a:r>
              <a:rPr lang="he-IL" b="0" i="0" dirty="0">
                <a:solidFill>
                  <a:srgbClr val="C8C3BC"/>
                </a:solidFill>
                <a:effectLst/>
                <a:latin typeface="Arial" panose="020B0604020202020204" pitchFamily="34" charset="0"/>
              </a:rPr>
              <a:t>מכיוון שתמיד 1 יהיה שווה ל1. שימו לב שהפגיעות הזאת יכלה להימנע אם המערכת </a:t>
            </a:r>
            <a:r>
              <a:rPr lang="he-IL" b="0" i="0" dirty="0" err="1">
                <a:solidFill>
                  <a:srgbClr val="C8C3BC"/>
                </a:solidFill>
                <a:effectLst/>
                <a:latin typeface="Arial" panose="020B0604020202020204" pitchFamily="34" charset="0"/>
              </a:rPr>
              <a:t>היתה</a:t>
            </a:r>
            <a:r>
              <a:rPr lang="he-IL" b="0" i="0" dirty="0">
                <a:solidFill>
                  <a:srgbClr val="C8C3BC"/>
                </a:solidFill>
                <a:effectLst/>
                <a:latin typeface="Arial" panose="020B0604020202020204" pitchFamily="34" charset="0"/>
              </a:rPr>
              <a:t> מסננת כל </a:t>
            </a:r>
            <a:r>
              <a:rPr lang="en-US" b="0" i="0" dirty="0">
                <a:solidFill>
                  <a:srgbClr val="C8C3BC"/>
                </a:solidFill>
                <a:effectLst/>
                <a:latin typeface="Arial" panose="020B0604020202020204" pitchFamily="34" charset="0"/>
              </a:rPr>
              <a:t>input </a:t>
            </a:r>
            <a:r>
              <a:rPr lang="he-IL" b="0" i="0" dirty="0">
                <a:solidFill>
                  <a:srgbClr val="C8C3BC"/>
                </a:solidFill>
                <a:effectLst/>
                <a:latin typeface="Arial" panose="020B0604020202020204" pitchFamily="34" charset="0"/>
              </a:rPr>
              <a:t>שמופיע בו הסימן גרש בודד  '</a:t>
            </a:r>
          </a:p>
          <a:p>
            <a:pPr algn="r"/>
            <a:r>
              <a:rPr lang="en-US" b="0" i="0" dirty="0">
                <a:solidFill>
                  <a:srgbClr val="C8C3BC"/>
                </a:solidFill>
                <a:effectLst/>
                <a:latin typeface="Arial" panose="020B0604020202020204" pitchFamily="34" charset="0"/>
              </a:rPr>
              <a:t>SELECT * FROM Users WHERE User = 30 OR 1=1;</a:t>
            </a:r>
          </a:p>
          <a:p>
            <a:pPr algn="r"/>
            <a:r>
              <a:rPr lang="he-IL" b="0" i="0" dirty="0">
                <a:solidFill>
                  <a:srgbClr val="C8C3BC"/>
                </a:solidFill>
                <a:effectLst/>
                <a:latin typeface="Arial" panose="020B0604020202020204" pitchFamily="34" charset="0"/>
              </a:rPr>
              <a:t>ובואו נניח שטבלת המשתמשים מכילה גם </a:t>
            </a:r>
            <a:r>
              <a:rPr lang="he-IL" b="0" i="0" dirty="0" err="1">
                <a:solidFill>
                  <a:srgbClr val="C8C3BC"/>
                </a:solidFill>
                <a:effectLst/>
                <a:latin typeface="Arial" panose="020B0604020202020204" pitchFamily="34" charset="0"/>
              </a:rPr>
              <a:t>ססמאות</a:t>
            </a:r>
            <a:r>
              <a:rPr lang="he-IL" b="0" i="0" dirty="0">
                <a:solidFill>
                  <a:srgbClr val="C8C3BC"/>
                </a:solidFill>
                <a:effectLst/>
                <a:latin typeface="Arial" panose="020B0604020202020204" pitchFamily="34" charset="0"/>
              </a:rPr>
              <a:t> ב </a:t>
            </a:r>
            <a:r>
              <a:rPr lang="en-US" b="0" i="0" dirty="0">
                <a:solidFill>
                  <a:srgbClr val="C8C3BC"/>
                </a:solidFill>
                <a:effectLst/>
                <a:latin typeface="Arial" panose="020B0604020202020204" pitchFamily="34" charset="0"/>
              </a:rPr>
              <a:t>plain text, </a:t>
            </a:r>
            <a:r>
              <a:rPr lang="he-IL" b="0" i="0" dirty="0">
                <a:solidFill>
                  <a:srgbClr val="C8C3BC"/>
                </a:solidFill>
                <a:effectLst/>
                <a:latin typeface="Arial" panose="020B0604020202020204" pitchFamily="34" charset="0"/>
              </a:rPr>
              <a:t>זאת אומרת </a:t>
            </a:r>
            <a:r>
              <a:rPr lang="he-IL" b="0" i="0" dirty="0" err="1">
                <a:solidFill>
                  <a:srgbClr val="C8C3BC"/>
                </a:solidFill>
                <a:effectLst/>
                <a:latin typeface="Arial" panose="020B0604020202020204" pitchFamily="34" charset="0"/>
              </a:rPr>
              <a:t>ססמאות</a:t>
            </a:r>
            <a:r>
              <a:rPr lang="he-IL" b="0" i="0" dirty="0">
                <a:solidFill>
                  <a:srgbClr val="C8C3BC"/>
                </a:solidFill>
                <a:effectLst/>
                <a:latin typeface="Arial" panose="020B0604020202020204" pitchFamily="34" charset="0"/>
              </a:rPr>
              <a:t> שלא עברו תהליך של </a:t>
            </a:r>
            <a:r>
              <a:rPr lang="en-US" b="0" i="0" dirty="0">
                <a:solidFill>
                  <a:srgbClr val="C8C3BC"/>
                </a:solidFill>
                <a:effectLst/>
                <a:latin typeface="Arial" panose="020B0604020202020204" pitchFamily="34" charset="0"/>
              </a:rPr>
              <a:t>hashing </a:t>
            </a:r>
            <a:r>
              <a:rPr lang="he-IL" b="0" i="0" dirty="0">
                <a:solidFill>
                  <a:srgbClr val="C8C3BC"/>
                </a:solidFill>
                <a:effectLst/>
                <a:latin typeface="Arial" panose="020B0604020202020204" pitchFamily="34" charset="0"/>
              </a:rPr>
              <a:t>או </a:t>
            </a:r>
            <a:r>
              <a:rPr lang="en-US" b="0" i="0" dirty="0">
                <a:solidFill>
                  <a:srgbClr val="C8C3BC"/>
                </a:solidFill>
                <a:effectLst/>
                <a:latin typeface="Arial" panose="020B0604020202020204" pitchFamily="34" charset="0"/>
              </a:rPr>
              <a:t>encryption (</a:t>
            </a:r>
            <a:r>
              <a:rPr lang="he-IL" b="0" i="0" dirty="0">
                <a:solidFill>
                  <a:srgbClr val="C8C3BC"/>
                </a:solidFill>
                <a:effectLst/>
                <a:latin typeface="Arial" panose="020B0604020202020204" pitchFamily="34" charset="0"/>
              </a:rPr>
              <a:t>קידוד):</a:t>
            </a:r>
          </a:p>
          <a:p>
            <a:pPr algn="r"/>
            <a:r>
              <a:rPr lang="en-US" b="0" i="0" dirty="0">
                <a:solidFill>
                  <a:srgbClr val="C8C3BC"/>
                </a:solidFill>
                <a:effectLst/>
                <a:latin typeface="Arial" panose="020B0604020202020204" pitchFamily="34" charset="0"/>
              </a:rPr>
              <a:t>SELECT User , Password FROM Users WHERE User = 30 or 1=1;</a:t>
            </a:r>
          </a:p>
          <a:p>
            <a:pPr algn="r"/>
            <a:endParaRPr lang="he-IL" dirty="0"/>
          </a:p>
          <a:p>
            <a:pPr algn="r"/>
            <a:endParaRPr lang="he-IL" dirty="0"/>
          </a:p>
          <a:p>
            <a:pPr algn="r"/>
            <a:endParaRPr lang="en-US" dirty="0"/>
          </a:p>
        </p:txBody>
      </p:sp>
      <p:sp>
        <p:nvSpPr>
          <p:cNvPr id="4" name="Slide Number Placeholder 3"/>
          <p:cNvSpPr>
            <a:spLocks noGrp="1"/>
          </p:cNvSpPr>
          <p:nvPr>
            <p:ph type="sldNum" sz="quarter" idx="5"/>
          </p:nvPr>
        </p:nvSpPr>
        <p:spPr/>
        <p:txBody>
          <a:bodyPr/>
          <a:lstStyle/>
          <a:p>
            <a:fld id="{7E4744FF-D806-47E3-BDEF-2F886750E408}" type="slidenum">
              <a:rPr lang="en-US" smtClean="0"/>
              <a:t>7</a:t>
            </a:fld>
            <a:endParaRPr lang="en-US"/>
          </a:p>
        </p:txBody>
      </p:sp>
    </p:spTree>
    <p:extLst>
      <p:ext uri="{BB962C8B-B14F-4D97-AF65-F5344CB8AC3E}">
        <p14:creationId xmlns:p14="http://schemas.microsoft.com/office/powerpoint/2010/main" val="4174018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dirty="0"/>
              <a:t>כמובן שההתקפות במערכת הבריאות לא חושפות פרטים ספציפיים על ההתקפות, אך ניתן להסיק מאופי ההתקפה איזו בוצעה, מהשכיחות של התקפות </a:t>
            </a:r>
            <a:r>
              <a:rPr lang="he-IL" dirty="0" err="1"/>
              <a:t>מסויימות</a:t>
            </a:r>
            <a:r>
              <a:rPr lang="he-IL" dirty="0"/>
              <a:t>.</a:t>
            </a:r>
          </a:p>
          <a:p>
            <a:pPr algn="r"/>
            <a:endParaRPr lang="he-IL" dirty="0"/>
          </a:p>
          <a:p>
            <a:pPr algn="r"/>
            <a:endParaRPr lang="en-US" dirty="0"/>
          </a:p>
        </p:txBody>
      </p:sp>
      <p:sp>
        <p:nvSpPr>
          <p:cNvPr id="4" name="Slide Number Placeholder 3"/>
          <p:cNvSpPr>
            <a:spLocks noGrp="1"/>
          </p:cNvSpPr>
          <p:nvPr>
            <p:ph type="sldNum" sz="quarter" idx="5"/>
          </p:nvPr>
        </p:nvSpPr>
        <p:spPr/>
        <p:txBody>
          <a:bodyPr/>
          <a:lstStyle/>
          <a:p>
            <a:fld id="{7E4744FF-D806-47E3-BDEF-2F886750E408}" type="slidenum">
              <a:rPr lang="en-US" smtClean="0"/>
              <a:t>8</a:t>
            </a:fld>
            <a:endParaRPr lang="en-US"/>
          </a:p>
        </p:txBody>
      </p:sp>
    </p:spTree>
    <p:extLst>
      <p:ext uri="{BB962C8B-B14F-4D97-AF65-F5344CB8AC3E}">
        <p14:creationId xmlns:p14="http://schemas.microsoft.com/office/powerpoint/2010/main" val="1755213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נוכל לזהות באמצעות </a:t>
            </a:r>
            <a:r>
              <a:rPr lang="en-US" dirty="0"/>
              <a:t>EDA</a:t>
            </a:r>
            <a:r>
              <a:rPr lang="he-IL" dirty="0"/>
              <a:t> טוב, של </a:t>
            </a:r>
            <a:r>
              <a:rPr lang="en-US" dirty="0"/>
              <a:t>DATA</a:t>
            </a:r>
            <a:r>
              <a:rPr lang="he-IL" dirty="0"/>
              <a:t> ב</a:t>
            </a:r>
            <a:r>
              <a:rPr lang="en-US" dirty="0"/>
              <a:t>INPUT</a:t>
            </a:r>
            <a:r>
              <a:rPr lang="he-IL" dirty="0"/>
              <a:t> של המשתמשים, באמצעות זיהוי תווים מיוחדים או </a:t>
            </a:r>
            <a:endParaRPr lang="en-US" dirty="0"/>
          </a:p>
          <a:p>
            <a:pPr algn="r" rtl="1"/>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b="0" i="0" dirty="0">
                <a:solidFill>
                  <a:srgbClr val="C8C3BC"/>
                </a:solidFill>
                <a:effectLst/>
                <a:latin typeface="Arial" panose="020B0604020202020204" pitchFamily="34" charset="0"/>
              </a:rPr>
              <a:t>הזרקת </a:t>
            </a:r>
            <a:r>
              <a:rPr lang="en-US" b="0" i="0" dirty="0" err="1">
                <a:solidFill>
                  <a:srgbClr val="C8C3BC"/>
                </a:solidFill>
                <a:effectLst/>
                <a:latin typeface="Arial" panose="020B0604020202020204" pitchFamily="34" charset="0"/>
              </a:rPr>
              <a:t>sql</a:t>
            </a:r>
            <a:r>
              <a:rPr lang="en-US" b="0" i="0" dirty="0">
                <a:solidFill>
                  <a:srgbClr val="C8C3BC"/>
                </a:solidFill>
                <a:effectLst/>
                <a:latin typeface="Arial" panose="020B0604020202020204" pitchFamily="34" charset="0"/>
              </a:rPr>
              <a:t> </a:t>
            </a:r>
            <a:r>
              <a:rPr lang="he-IL" b="0" i="0" dirty="0">
                <a:solidFill>
                  <a:srgbClr val="C8C3BC"/>
                </a:solidFill>
                <a:effectLst/>
                <a:latin typeface="Arial" panose="020B0604020202020204" pitchFamily="34" charset="0"/>
              </a:rPr>
              <a:t>היא אחת ההתקפות הוותיקות והנפוצות ברשת. היא בנויה מהזרקת שאילתת </a:t>
            </a:r>
            <a:r>
              <a:rPr lang="en-US" b="0" i="0" dirty="0" err="1">
                <a:solidFill>
                  <a:srgbClr val="C8C3BC"/>
                </a:solidFill>
                <a:effectLst/>
                <a:latin typeface="Arial" panose="020B0604020202020204" pitchFamily="34" charset="0"/>
              </a:rPr>
              <a:t>sql</a:t>
            </a:r>
            <a:r>
              <a:rPr lang="en-US" b="0" i="0" dirty="0">
                <a:solidFill>
                  <a:srgbClr val="C8C3BC"/>
                </a:solidFill>
                <a:effectLst/>
                <a:latin typeface="Arial" panose="020B0604020202020204" pitchFamily="34" charset="0"/>
              </a:rPr>
              <a:t> </a:t>
            </a:r>
            <a:r>
              <a:rPr lang="he-IL" b="0" i="0" dirty="0">
                <a:solidFill>
                  <a:srgbClr val="C8C3BC"/>
                </a:solidFill>
                <a:effectLst/>
                <a:latin typeface="Arial" panose="020B0604020202020204" pitchFamily="34" charset="0"/>
              </a:rPr>
              <a:t>באמצעות </a:t>
            </a:r>
            <a:r>
              <a:rPr lang="en-US" b="0" i="0" dirty="0">
                <a:solidFill>
                  <a:srgbClr val="C8C3BC"/>
                </a:solidFill>
                <a:effectLst/>
                <a:latin typeface="Arial" panose="020B0604020202020204" pitchFamily="34" charset="0"/>
              </a:rPr>
              <a:t>input </a:t>
            </a:r>
            <a:r>
              <a:rPr lang="he-IL" b="0" i="0" dirty="0">
                <a:solidFill>
                  <a:srgbClr val="C8C3BC"/>
                </a:solidFill>
                <a:effectLst/>
                <a:latin typeface="Arial" panose="020B0604020202020204" pitchFamily="34" charset="0"/>
              </a:rPr>
              <a:t>לאתר/אפליקציה ברשת. התקפת </a:t>
            </a:r>
            <a:r>
              <a:rPr lang="en-US" b="0" i="0" dirty="0" err="1">
                <a:solidFill>
                  <a:srgbClr val="C8C3BC"/>
                </a:solidFill>
                <a:effectLst/>
                <a:latin typeface="Arial" panose="020B0604020202020204" pitchFamily="34" charset="0"/>
              </a:rPr>
              <a:t>sql</a:t>
            </a:r>
            <a:r>
              <a:rPr lang="en-US" b="0" i="0" dirty="0">
                <a:solidFill>
                  <a:srgbClr val="C8C3BC"/>
                </a:solidFill>
                <a:effectLst/>
                <a:latin typeface="Arial" panose="020B0604020202020204" pitchFamily="34" charset="0"/>
              </a:rPr>
              <a:t> </a:t>
            </a:r>
            <a:r>
              <a:rPr lang="he-IL" b="0" i="0" dirty="0">
                <a:solidFill>
                  <a:srgbClr val="C8C3BC"/>
                </a:solidFill>
                <a:effectLst/>
                <a:latin typeface="Arial" panose="020B0604020202020204" pitchFamily="34" charset="0"/>
              </a:rPr>
              <a:t>מוצלחת יכולה לשאוב מידע יקר </a:t>
            </a:r>
            <a:r>
              <a:rPr lang="he-IL" b="0" i="0" dirty="0" err="1">
                <a:solidFill>
                  <a:srgbClr val="C8C3BC"/>
                </a:solidFill>
                <a:effectLst/>
                <a:latin typeface="Arial" panose="020B0604020202020204" pitchFamily="34" charset="0"/>
              </a:rPr>
              <a:t>מהדאטהבייס</a:t>
            </a:r>
            <a:r>
              <a:rPr lang="he-IL" b="0" i="0" dirty="0">
                <a:solidFill>
                  <a:srgbClr val="C8C3BC"/>
                </a:solidFill>
                <a:effectLst/>
                <a:latin typeface="Arial" panose="020B0604020202020204" pitchFamily="34" charset="0"/>
              </a:rPr>
              <a:t> ואפילו לשנות בו מידע. למרות שזאת אחת ההתקפות הוותיקות היא עדיין גורמת נזק רב ו</a:t>
            </a:r>
            <a:r>
              <a:rPr lang="en-US" b="0" i="0" u="sng" dirty="0">
                <a:solidFill>
                  <a:srgbClr val="3D89EA"/>
                </a:solidFill>
                <a:effectLst/>
                <a:latin typeface="Arial" panose="020B0604020202020204" pitchFamily="34" charset="0"/>
                <a:hlinkClick r:id="rId3"/>
              </a:rPr>
              <a:t>OWASP</a:t>
            </a:r>
            <a:r>
              <a:rPr lang="en-US" b="0" i="0" dirty="0">
                <a:solidFill>
                  <a:srgbClr val="C8C3BC"/>
                </a:solidFill>
                <a:effectLst/>
                <a:latin typeface="Arial" panose="020B0604020202020204" pitchFamily="34" charset="0"/>
              </a:rPr>
              <a:t>  </a:t>
            </a:r>
            <a:r>
              <a:rPr lang="he-IL" b="0" i="0" dirty="0">
                <a:solidFill>
                  <a:srgbClr val="C8C3BC"/>
                </a:solidFill>
                <a:effectLst/>
                <a:latin typeface="Arial" panose="020B0604020202020204" pitchFamily="34" charset="0"/>
              </a:rPr>
              <a:t>עדיין מדרגים אותה במקום הראשון מדי שנה.</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b="0" i="0" dirty="0">
              <a:solidFill>
                <a:srgbClr val="C8C3BC"/>
              </a:solidFill>
              <a:effectLst/>
              <a:latin typeface="Arial" panose="020B060402020202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a:p>
            <a:pPr algn="r" rtl="1"/>
            <a:endParaRPr lang="en-US" dirty="0"/>
          </a:p>
        </p:txBody>
      </p:sp>
      <p:sp>
        <p:nvSpPr>
          <p:cNvPr id="4" name="Slide Number Placeholder 3"/>
          <p:cNvSpPr>
            <a:spLocks noGrp="1"/>
          </p:cNvSpPr>
          <p:nvPr>
            <p:ph type="sldNum" sz="quarter" idx="5"/>
          </p:nvPr>
        </p:nvSpPr>
        <p:spPr/>
        <p:txBody>
          <a:bodyPr/>
          <a:lstStyle/>
          <a:p>
            <a:fld id="{7E4744FF-D806-47E3-BDEF-2F886750E408}" type="slidenum">
              <a:rPr lang="en-US" smtClean="0"/>
              <a:t>9</a:t>
            </a:fld>
            <a:endParaRPr lang="en-US"/>
          </a:p>
        </p:txBody>
      </p:sp>
    </p:spTree>
    <p:extLst>
      <p:ext uri="{BB962C8B-B14F-4D97-AF65-F5344CB8AC3E}">
        <p14:creationId xmlns:p14="http://schemas.microsoft.com/office/powerpoint/2010/main" val="26128168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1362"/>
            <a:ext cx="9144000" cy="1862138"/>
          </a:xfrm>
          <a:prstGeom prst="rect">
            <a:avLst/>
          </a:prstGeom>
        </p:spPr>
      </p:pic>
      <p:sp>
        <p:nvSpPr>
          <p:cNvPr id="2" name="Title 1"/>
          <p:cNvSpPr>
            <a:spLocks noGrp="1"/>
          </p:cNvSpPr>
          <p:nvPr>
            <p:ph type="ctrTitle"/>
          </p:nvPr>
        </p:nvSpPr>
        <p:spPr>
          <a:xfrm>
            <a:off x="1028700" y="1352554"/>
            <a:ext cx="7086600" cy="1368822"/>
          </a:xfrm>
        </p:spPr>
        <p:txBody>
          <a:bodyPr anchor="b">
            <a:normAutofit/>
          </a:bodyPr>
          <a:lstStyle>
            <a:lvl1pPr algn="l">
              <a:defRPr sz="4500"/>
            </a:lvl1pPr>
          </a:lstStyle>
          <a:p>
            <a:r>
              <a:rPr lang="en-US"/>
              <a:t>Click to edit Master title style</a:t>
            </a:r>
            <a:endParaRPr lang="en-US" dirty="0"/>
          </a:p>
        </p:txBody>
      </p:sp>
      <p:sp>
        <p:nvSpPr>
          <p:cNvPr id="3" name="Subtitle 2"/>
          <p:cNvSpPr>
            <a:spLocks noGrp="1"/>
          </p:cNvSpPr>
          <p:nvPr>
            <p:ph type="subTitle" idx="1"/>
          </p:nvPr>
        </p:nvSpPr>
        <p:spPr>
          <a:xfrm>
            <a:off x="1028700" y="2724151"/>
            <a:ext cx="7086600" cy="514350"/>
          </a:xfrm>
        </p:spPr>
        <p:txBody>
          <a:bodyPr>
            <a:normAutofit/>
          </a:bodyPr>
          <a:lstStyle>
            <a:lvl1pPr marL="0" indent="0" algn="l">
              <a:buNone/>
              <a:defRPr sz="15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5932171" y="3235746"/>
            <a:ext cx="2183130" cy="280982"/>
          </a:xfrm>
        </p:spPr>
        <p:txBody>
          <a:bodyPr/>
          <a:lstStyle/>
          <a:p>
            <a:fld id="{5BCAD085-E8A6-8845-BD4E-CB4CCA059FC4}" type="datetimeFigureOut">
              <a:rPr lang="en-US" smtClean="0"/>
              <a:t>6/21/2024</a:t>
            </a:fld>
            <a:endParaRPr lang="en-US"/>
          </a:p>
        </p:txBody>
      </p:sp>
      <p:sp>
        <p:nvSpPr>
          <p:cNvPr id="5" name="Footer Placeholder 4"/>
          <p:cNvSpPr>
            <a:spLocks noGrp="1"/>
          </p:cNvSpPr>
          <p:nvPr>
            <p:ph type="ftr" sz="quarter" idx="11"/>
          </p:nvPr>
        </p:nvSpPr>
        <p:spPr>
          <a:xfrm>
            <a:off x="1028700" y="3242884"/>
            <a:ext cx="4800600" cy="273844"/>
          </a:xfrm>
        </p:spPr>
        <p:txBody>
          <a:bodyPr/>
          <a:lstStyle/>
          <a:p>
            <a:endParaRPr lang="en-US"/>
          </a:p>
        </p:txBody>
      </p:sp>
      <p:sp>
        <p:nvSpPr>
          <p:cNvPr id="6" name="Slide Number Placeholder 5"/>
          <p:cNvSpPr>
            <a:spLocks noGrp="1"/>
          </p:cNvSpPr>
          <p:nvPr>
            <p:ph type="sldNum" sz="quarter" idx="12"/>
          </p:nvPr>
        </p:nvSpPr>
        <p:spPr>
          <a:xfrm>
            <a:off x="6057900" y="1073150"/>
            <a:ext cx="2057400" cy="273844"/>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51890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33" y="3523021"/>
            <a:ext cx="8116526" cy="614516"/>
          </a:xfrm>
        </p:spPr>
        <p:txBody>
          <a:bodyPr anchor="b"/>
          <a:lstStyle>
            <a:lvl1pPr algn="l">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1295" y="706080"/>
            <a:ext cx="8116380" cy="260862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4350" y="4137537"/>
            <a:ext cx="8115300" cy="526477"/>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04124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1362"/>
            <a:ext cx="9144000" cy="1862138"/>
          </a:xfrm>
          <a:prstGeom prst="rect">
            <a:avLst/>
          </a:prstGeom>
        </p:spPr>
      </p:pic>
      <p:sp>
        <p:nvSpPr>
          <p:cNvPr id="2" name="Title 1"/>
          <p:cNvSpPr>
            <a:spLocks noGrp="1"/>
          </p:cNvSpPr>
          <p:nvPr>
            <p:ph type="title"/>
          </p:nvPr>
        </p:nvSpPr>
        <p:spPr>
          <a:xfrm>
            <a:off x="514350" y="565150"/>
            <a:ext cx="8115300" cy="2101850"/>
          </a:xfrm>
        </p:spPr>
        <p:txBody>
          <a:bodyPr anchor="ctr"/>
          <a:lstStyle>
            <a:lvl1pPr algn="l">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768350" y="2736850"/>
            <a:ext cx="7597887" cy="749300"/>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860839" y="285750"/>
            <a:ext cx="2183130" cy="273844"/>
          </a:xfrm>
        </p:spPr>
        <p:txBody>
          <a:bodyPr/>
          <a:lstStyle>
            <a:lvl1pPr algn="r">
              <a:defRPr/>
            </a:lvl1pPr>
          </a:lstStyle>
          <a:p>
            <a:fld id="{5BCAD085-E8A6-8845-BD4E-CB4CCA059FC4}" type="datetimeFigureOut">
              <a:rPr lang="en-US" smtClean="0"/>
              <a:t>6/21/2024</a:t>
            </a:fld>
            <a:endParaRPr lang="en-US"/>
          </a:p>
        </p:txBody>
      </p:sp>
      <p:sp>
        <p:nvSpPr>
          <p:cNvPr id="6" name="Footer Placeholder 5"/>
          <p:cNvSpPr>
            <a:spLocks noGrp="1"/>
          </p:cNvSpPr>
          <p:nvPr>
            <p:ph type="ftr" sz="quarter" idx="11"/>
          </p:nvPr>
        </p:nvSpPr>
        <p:spPr>
          <a:xfrm>
            <a:off x="514350" y="284956"/>
            <a:ext cx="5243619" cy="273844"/>
          </a:xfrm>
        </p:spPr>
        <p:txBody>
          <a:bodyPr/>
          <a:lstStyle/>
          <a:p>
            <a:endParaRPr lang="en-US"/>
          </a:p>
        </p:txBody>
      </p:sp>
      <p:sp>
        <p:nvSpPr>
          <p:cNvPr id="7" name="Slide Number Placeholder 6"/>
          <p:cNvSpPr>
            <a:spLocks noGrp="1"/>
          </p:cNvSpPr>
          <p:nvPr>
            <p:ph type="sldNum" sz="quarter" idx="12"/>
          </p:nvPr>
        </p:nvSpPr>
        <p:spPr>
          <a:xfrm>
            <a:off x="8146839" y="285750"/>
            <a:ext cx="482811" cy="273844"/>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969311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1362"/>
            <a:ext cx="9144000" cy="1862138"/>
          </a:xfrm>
          <a:prstGeom prst="rect">
            <a:avLst/>
          </a:prstGeom>
        </p:spPr>
      </p:pic>
      <p:sp>
        <p:nvSpPr>
          <p:cNvPr id="2" name="Title 1"/>
          <p:cNvSpPr>
            <a:spLocks noGrp="1"/>
          </p:cNvSpPr>
          <p:nvPr>
            <p:ph type="title"/>
          </p:nvPr>
        </p:nvSpPr>
        <p:spPr>
          <a:xfrm>
            <a:off x="768351" y="565150"/>
            <a:ext cx="7613650" cy="1953371"/>
          </a:xfrm>
        </p:spPr>
        <p:txBody>
          <a:bodyPr anchor="ctr"/>
          <a:lstStyle>
            <a:lvl1pPr algn="l">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977899" y="2524168"/>
            <a:ext cx="7194552" cy="333332"/>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768351" y="2969897"/>
            <a:ext cx="7613650" cy="509903"/>
          </a:xfrm>
        </p:spPr>
        <p:txBody>
          <a:bodyPr anchor="ct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860839" y="285750"/>
            <a:ext cx="2183130" cy="273844"/>
          </a:xfrm>
        </p:spPr>
        <p:txBody>
          <a:bodyPr/>
          <a:lstStyle>
            <a:lvl1pPr algn="r">
              <a:defRPr/>
            </a:lvl1pPr>
          </a:lstStyle>
          <a:p>
            <a:fld id="{5BCAD085-E8A6-8845-BD4E-CB4CCA059FC4}" type="datetimeFigureOut">
              <a:rPr lang="en-US" smtClean="0"/>
              <a:t>6/21/2024</a:t>
            </a:fld>
            <a:endParaRPr lang="en-US"/>
          </a:p>
        </p:txBody>
      </p:sp>
      <p:sp>
        <p:nvSpPr>
          <p:cNvPr id="6" name="Footer Placeholder 5"/>
          <p:cNvSpPr>
            <a:spLocks noGrp="1"/>
          </p:cNvSpPr>
          <p:nvPr>
            <p:ph type="ftr" sz="quarter" idx="11"/>
          </p:nvPr>
        </p:nvSpPr>
        <p:spPr>
          <a:xfrm>
            <a:off x="514350" y="284956"/>
            <a:ext cx="5243619" cy="273844"/>
          </a:xfrm>
        </p:spPr>
        <p:txBody>
          <a:bodyPr/>
          <a:lstStyle/>
          <a:p>
            <a:endParaRPr lang="en-US"/>
          </a:p>
        </p:txBody>
      </p:sp>
      <p:sp>
        <p:nvSpPr>
          <p:cNvPr id="7" name="Slide Number Placeholder 6"/>
          <p:cNvSpPr>
            <a:spLocks noGrp="1"/>
          </p:cNvSpPr>
          <p:nvPr>
            <p:ph type="sldNum" sz="quarter" idx="12"/>
          </p:nvPr>
        </p:nvSpPr>
        <p:spPr>
          <a:xfrm>
            <a:off x="8146839" y="285750"/>
            <a:ext cx="482811" cy="273844"/>
          </a:xfrm>
        </p:spPr>
        <p:txBody>
          <a:bodyPr/>
          <a:lstStyle/>
          <a:p>
            <a:fld id="{C1FF6DA9-008F-8B48-92A6-B652298478BF}" type="slidenum">
              <a:rPr lang="en-US" smtClean="0"/>
              <a:t>‹#›</a:t>
            </a:fld>
            <a:endParaRPr lang="en-US"/>
          </a:p>
        </p:txBody>
      </p:sp>
      <p:sp>
        <p:nvSpPr>
          <p:cNvPr id="9" name="TextBox 8"/>
          <p:cNvSpPr txBox="1"/>
          <p:nvPr/>
        </p:nvSpPr>
        <p:spPr>
          <a:xfrm>
            <a:off x="357188" y="70008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0" name="TextBox 9"/>
          <p:cNvSpPr txBox="1"/>
          <p:nvPr/>
        </p:nvSpPr>
        <p:spPr>
          <a:xfrm>
            <a:off x="8238173" y="202596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24001235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1362"/>
            <a:ext cx="9144000" cy="1862138"/>
          </a:xfrm>
          <a:prstGeom prst="rect">
            <a:avLst/>
          </a:prstGeom>
        </p:spPr>
      </p:pic>
      <p:sp>
        <p:nvSpPr>
          <p:cNvPr id="2" name="Title 1"/>
          <p:cNvSpPr>
            <a:spLocks noGrp="1"/>
          </p:cNvSpPr>
          <p:nvPr>
            <p:ph type="title"/>
          </p:nvPr>
        </p:nvSpPr>
        <p:spPr>
          <a:xfrm>
            <a:off x="768371" y="843526"/>
            <a:ext cx="7609640" cy="1883876"/>
          </a:xfrm>
        </p:spPr>
        <p:txBody>
          <a:bodyPr anchor="b"/>
          <a:lstStyle>
            <a:lvl1pPr algn="l">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768350" y="2736237"/>
            <a:ext cx="7608491" cy="749914"/>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860839" y="284163"/>
            <a:ext cx="2183130" cy="273844"/>
          </a:xfrm>
        </p:spPr>
        <p:txBody>
          <a:bodyPr/>
          <a:lstStyle>
            <a:lvl1pPr algn="r">
              <a:defRPr/>
            </a:lvl1pPr>
          </a:lstStyle>
          <a:p>
            <a:fld id="{5BCAD085-E8A6-8845-BD4E-CB4CCA059FC4}" type="datetimeFigureOut">
              <a:rPr lang="en-US" smtClean="0"/>
              <a:t>6/21/2024</a:t>
            </a:fld>
            <a:endParaRPr lang="en-US"/>
          </a:p>
        </p:txBody>
      </p:sp>
      <p:sp>
        <p:nvSpPr>
          <p:cNvPr id="6" name="Footer Placeholder 5"/>
          <p:cNvSpPr>
            <a:spLocks noGrp="1"/>
          </p:cNvSpPr>
          <p:nvPr>
            <p:ph type="ftr" sz="quarter" idx="11"/>
          </p:nvPr>
        </p:nvSpPr>
        <p:spPr>
          <a:xfrm>
            <a:off x="514350" y="284163"/>
            <a:ext cx="5243619" cy="273844"/>
          </a:xfrm>
        </p:spPr>
        <p:txBody>
          <a:bodyPr/>
          <a:lstStyle/>
          <a:p>
            <a:endParaRPr lang="en-US"/>
          </a:p>
        </p:txBody>
      </p:sp>
      <p:sp>
        <p:nvSpPr>
          <p:cNvPr id="7" name="Slide Number Placeholder 6"/>
          <p:cNvSpPr>
            <a:spLocks noGrp="1"/>
          </p:cNvSpPr>
          <p:nvPr>
            <p:ph type="sldNum" sz="quarter" idx="12"/>
          </p:nvPr>
        </p:nvSpPr>
        <p:spPr>
          <a:xfrm>
            <a:off x="8146839" y="285750"/>
            <a:ext cx="482811" cy="273844"/>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457810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171701" y="571500"/>
            <a:ext cx="6457949" cy="9779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514350" y="1651560"/>
            <a:ext cx="2592324" cy="462990"/>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514349" y="2178424"/>
            <a:ext cx="2592324" cy="248559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276600" y="1650999"/>
            <a:ext cx="2592324" cy="469901"/>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275144" y="2178050"/>
            <a:ext cx="2592324" cy="24859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6038850" y="1644649"/>
            <a:ext cx="2592324" cy="469901"/>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6038851" y="2178424"/>
            <a:ext cx="2592324" cy="248559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5BCAD085-E8A6-8845-BD4E-CB4CCA059FC4}" type="datetimeFigureOut">
              <a:rPr lang="en-US" smtClean="0"/>
              <a:t>6/21/2024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2680490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171701" y="571500"/>
            <a:ext cx="6457949" cy="9715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516463" y="3143250"/>
            <a:ext cx="2588687" cy="512074"/>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516463" y="1771650"/>
            <a:ext cx="2588687"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516463" y="3655323"/>
            <a:ext cx="2588687" cy="1008691"/>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280698" y="3143250"/>
            <a:ext cx="2586701" cy="512074"/>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280697" y="1771650"/>
            <a:ext cx="2586702"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280699" y="3655323"/>
            <a:ext cx="2586701" cy="1008691"/>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6037299" y="3143250"/>
            <a:ext cx="2592352" cy="512074"/>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6037391" y="1771650"/>
            <a:ext cx="258590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6037299" y="3655321"/>
            <a:ext cx="2589334" cy="1008691"/>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5BCAD085-E8A6-8845-BD4E-CB4CCA059FC4}" type="datetimeFigureOut">
              <a:rPr lang="en-US" smtClean="0"/>
              <a:t>6/21/2024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066854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14350" y="1645920"/>
            <a:ext cx="8115300" cy="301809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6/21/2024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3655189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1362"/>
            <a:ext cx="9144000" cy="1862138"/>
          </a:xfrm>
          <a:prstGeom prst="rect">
            <a:avLst/>
          </a:prstGeom>
        </p:spPr>
      </p:pic>
      <p:sp>
        <p:nvSpPr>
          <p:cNvPr id="2" name="Vertical Title 1"/>
          <p:cNvSpPr>
            <a:spLocks noGrp="1"/>
          </p:cNvSpPr>
          <p:nvPr>
            <p:ph type="title" orient="vert"/>
          </p:nvPr>
        </p:nvSpPr>
        <p:spPr>
          <a:xfrm>
            <a:off x="7086600" y="558800"/>
            <a:ext cx="1543050" cy="2927350"/>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68350" y="558800"/>
            <a:ext cx="6153151" cy="29273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860839" y="284956"/>
            <a:ext cx="2183130" cy="273844"/>
          </a:xfrm>
        </p:spPr>
        <p:txBody>
          <a:bodyPr/>
          <a:lstStyle>
            <a:lvl1pPr algn="r">
              <a:defRPr/>
            </a:lvl1pPr>
          </a:lstStyle>
          <a:p>
            <a:fld id="{5BCAD085-E8A6-8845-BD4E-CB4CCA059FC4}" type="datetimeFigureOut">
              <a:rPr lang="en-US" smtClean="0"/>
              <a:t>6/21/2024</a:t>
            </a:fld>
            <a:endParaRPr lang="en-US"/>
          </a:p>
        </p:txBody>
      </p:sp>
      <p:sp>
        <p:nvSpPr>
          <p:cNvPr id="5" name="Footer Placeholder 4"/>
          <p:cNvSpPr>
            <a:spLocks noGrp="1"/>
          </p:cNvSpPr>
          <p:nvPr>
            <p:ph type="ftr" sz="quarter" idx="11"/>
          </p:nvPr>
        </p:nvSpPr>
        <p:spPr>
          <a:xfrm>
            <a:off x="514350" y="285750"/>
            <a:ext cx="5243619" cy="273844"/>
          </a:xfrm>
        </p:spPr>
        <p:txBody>
          <a:bodyPr/>
          <a:lstStyle/>
          <a:p>
            <a:endParaRPr lang="en-US"/>
          </a:p>
        </p:txBody>
      </p:sp>
      <p:sp>
        <p:nvSpPr>
          <p:cNvPr id="6" name="Slide Number Placeholder 5"/>
          <p:cNvSpPr>
            <a:spLocks noGrp="1"/>
          </p:cNvSpPr>
          <p:nvPr>
            <p:ph type="sldNum" sz="quarter" idx="12"/>
          </p:nvPr>
        </p:nvSpPr>
        <p:spPr>
          <a:xfrm>
            <a:off x="8146839" y="285750"/>
            <a:ext cx="482811" cy="273844"/>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5056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6/21/2024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46459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1362"/>
            <a:ext cx="9144000" cy="1862138"/>
          </a:xfrm>
          <a:prstGeom prst="rect">
            <a:avLst/>
          </a:prstGeom>
        </p:spPr>
      </p:pic>
      <p:sp>
        <p:nvSpPr>
          <p:cNvPr id="2" name="Title 1"/>
          <p:cNvSpPr>
            <a:spLocks noGrp="1"/>
          </p:cNvSpPr>
          <p:nvPr>
            <p:ph type="title"/>
          </p:nvPr>
        </p:nvSpPr>
        <p:spPr>
          <a:xfrm>
            <a:off x="514351" y="565150"/>
            <a:ext cx="8115299" cy="2101451"/>
          </a:xfrm>
        </p:spPr>
        <p:txBody>
          <a:bodyPr anchor="b">
            <a:normAutofit/>
          </a:bodyPr>
          <a:lstStyle>
            <a:lvl1pPr algn="r">
              <a:defRPr sz="3000"/>
            </a:lvl1pPr>
          </a:lstStyle>
          <a:p>
            <a:r>
              <a:rPr lang="en-US"/>
              <a:t>Click to edit Master title style</a:t>
            </a:r>
            <a:endParaRPr lang="en-US" dirty="0"/>
          </a:p>
        </p:txBody>
      </p:sp>
      <p:sp>
        <p:nvSpPr>
          <p:cNvPr id="3" name="Text Placeholder 2"/>
          <p:cNvSpPr>
            <a:spLocks noGrp="1"/>
          </p:cNvSpPr>
          <p:nvPr>
            <p:ph type="body" idx="1"/>
          </p:nvPr>
        </p:nvSpPr>
        <p:spPr>
          <a:xfrm>
            <a:off x="768350" y="2731294"/>
            <a:ext cx="7867650" cy="716756"/>
          </a:xfrm>
        </p:spPr>
        <p:txBody>
          <a:bodyPr>
            <a:normAutofit/>
          </a:bodyPr>
          <a:lstStyle>
            <a:lvl1pPr marL="0" indent="0" algn="r">
              <a:buNone/>
              <a:defRPr sz="165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860839" y="285750"/>
            <a:ext cx="2183130" cy="273844"/>
          </a:xfrm>
        </p:spPr>
        <p:txBody>
          <a:bodyPr/>
          <a:lstStyle>
            <a:lvl1pPr algn="r">
              <a:defRPr/>
            </a:lvl1pPr>
          </a:lstStyle>
          <a:p>
            <a:fld id="{5BCAD085-E8A6-8845-BD4E-CB4CCA059FC4}" type="datetimeFigureOut">
              <a:rPr lang="en-US" smtClean="0"/>
              <a:t>6/21/2024</a:t>
            </a:fld>
            <a:endParaRPr lang="en-US"/>
          </a:p>
        </p:txBody>
      </p:sp>
      <p:sp>
        <p:nvSpPr>
          <p:cNvPr id="5" name="Footer Placeholder 4"/>
          <p:cNvSpPr>
            <a:spLocks noGrp="1"/>
          </p:cNvSpPr>
          <p:nvPr>
            <p:ph type="ftr" sz="quarter" idx="11"/>
          </p:nvPr>
        </p:nvSpPr>
        <p:spPr>
          <a:xfrm>
            <a:off x="514350" y="285751"/>
            <a:ext cx="5243619" cy="273049"/>
          </a:xfrm>
        </p:spPr>
        <p:txBody>
          <a:bodyPr/>
          <a:lstStyle/>
          <a:p>
            <a:endParaRPr lang="en-US"/>
          </a:p>
        </p:txBody>
      </p:sp>
      <p:sp>
        <p:nvSpPr>
          <p:cNvPr id="6" name="Slide Number Placeholder 5"/>
          <p:cNvSpPr>
            <a:spLocks noGrp="1"/>
          </p:cNvSpPr>
          <p:nvPr>
            <p:ph type="sldNum" sz="quarter" idx="12"/>
          </p:nvPr>
        </p:nvSpPr>
        <p:spPr>
          <a:xfrm>
            <a:off x="8146839" y="285750"/>
            <a:ext cx="482811" cy="273844"/>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4543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4350" y="1645920"/>
            <a:ext cx="4000500" cy="30180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645920"/>
            <a:ext cx="4000500" cy="30180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6/21/2024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160123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71700" y="571500"/>
            <a:ext cx="6457950" cy="971550"/>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5807" y="1637852"/>
            <a:ext cx="3809993" cy="617934"/>
          </a:xfrm>
        </p:spPr>
        <p:txBody>
          <a:bodyPr anchor="b">
            <a:normAutofit/>
          </a:bodyPr>
          <a:lstStyle>
            <a:lvl1pPr marL="0" indent="0">
              <a:buNone/>
              <a:defRPr sz="21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14351" y="2349500"/>
            <a:ext cx="3983831" cy="23145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0600" y="1637852"/>
            <a:ext cx="3829050" cy="617934"/>
          </a:xfrm>
        </p:spPr>
        <p:txBody>
          <a:bodyPr anchor="b">
            <a:normAutofit/>
          </a:bodyPr>
          <a:lstStyle>
            <a:lvl1pPr marL="0" indent="0">
              <a:buNone/>
              <a:defRPr sz="21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349500"/>
            <a:ext cx="4000500" cy="23145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6/21/2024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390423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6/21/2024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6654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6/21/2024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07356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50" y="1143000"/>
            <a:ext cx="3086100" cy="1200150"/>
          </a:xfrm>
        </p:spPr>
        <p:txBody>
          <a:bodyPr anchor="b"/>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3746686" y="560070"/>
            <a:ext cx="4882964" cy="410394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14350" y="2343150"/>
            <a:ext cx="3086100" cy="2320864"/>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738755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50" y="1143000"/>
            <a:ext cx="5154930" cy="1200150"/>
          </a:xfrm>
        </p:spPr>
        <p:txBody>
          <a:bodyPr anchor="b"/>
          <a:lstStyle>
            <a:lvl1pPr algn="l">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895928" y="563431"/>
            <a:ext cx="2733722" cy="4100582"/>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4350" y="2343150"/>
            <a:ext cx="5154930" cy="2320864"/>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11964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1081088"/>
          </a:xfrm>
          <a:prstGeom prst="rect">
            <a:avLst/>
          </a:prstGeom>
        </p:spPr>
      </p:pic>
      <p:sp>
        <p:nvSpPr>
          <p:cNvPr id="2" name="Title Placeholder 1"/>
          <p:cNvSpPr>
            <a:spLocks noGrp="1"/>
          </p:cNvSpPr>
          <p:nvPr>
            <p:ph type="title"/>
          </p:nvPr>
        </p:nvSpPr>
        <p:spPr>
          <a:xfrm>
            <a:off x="2171700" y="573280"/>
            <a:ext cx="6457950" cy="96977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4350" y="1645920"/>
            <a:ext cx="8115300" cy="30180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46520" y="4767263"/>
            <a:ext cx="2183130"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5BCAD085-E8A6-8845-BD4E-CB4CCA059FC4}" type="datetimeFigureOut">
              <a:rPr lang="en-US" smtClean="0"/>
              <a:t>6/21/2024</a:t>
            </a:fld>
            <a:endParaRPr lang="en-US"/>
          </a:p>
        </p:txBody>
      </p:sp>
      <p:sp>
        <p:nvSpPr>
          <p:cNvPr id="5" name="Footer Placeholder 4"/>
          <p:cNvSpPr>
            <a:spLocks noGrp="1"/>
          </p:cNvSpPr>
          <p:nvPr>
            <p:ph type="ftr" sz="quarter" idx="3"/>
          </p:nvPr>
        </p:nvSpPr>
        <p:spPr>
          <a:xfrm>
            <a:off x="514350" y="4766884"/>
            <a:ext cx="5829300" cy="273844"/>
          </a:xfrm>
          <a:prstGeom prst="rect">
            <a:avLst/>
          </a:prstGeom>
        </p:spPr>
        <p:txBody>
          <a:bodyPr vert="horz" lIns="91440" tIns="45720" rIns="91440" bIns="45720" rtlCol="0" anchor="ctr"/>
          <a:lstStyle>
            <a:lvl1pPr algn="l">
              <a:defRPr sz="788">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72250" y="285750"/>
            <a:ext cx="2057400"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167174230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r" defTabSz="685800" rtl="0" eaLnBrk="1" latinLnBrk="0" hangingPunct="1">
        <a:lnSpc>
          <a:spcPct val="90000"/>
        </a:lnSpc>
        <a:spcBef>
          <a:spcPct val="0"/>
        </a:spcBef>
        <a:buNone/>
        <a:defRPr sz="3000" kern="1200" cap="all" baseline="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1.png"/><Relationship Id="rId7" Type="http://schemas.openxmlformats.org/officeDocument/2006/relationships/diagramQuickStyle" Target="../diagrams/quickStyle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2.png"/><Relationship Id="rId9" Type="http://schemas.microsoft.com/office/2007/relationships/diagramDrawing" Target="../diagrams/drawing5.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6.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46.png"/><Relationship Id="rId7" Type="http://schemas.openxmlformats.org/officeDocument/2006/relationships/diagramColors" Target="../diagrams/colors9.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png"/><Relationship Id="rId7" Type="http://schemas.openxmlformats.org/officeDocument/2006/relationships/diagramQuickStyle" Target="../diagrams/quickStyle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0.png"/><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png"/><Relationship Id="rId7" Type="http://schemas.openxmlformats.org/officeDocument/2006/relationships/diagramQuickStyle" Target="../diagrams/quickStyle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2.png"/><Relationship Id="rId9" Type="http://schemas.microsoft.com/office/2007/relationships/diagramDrawing" Target="../diagrams/drawing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Sample being pipetted into a petri dish">
            <a:extLst>
              <a:ext uri="{FF2B5EF4-FFF2-40B4-BE49-F238E27FC236}">
                <a16:creationId xmlns:a16="http://schemas.microsoft.com/office/drawing/2014/main" id="{E739D81C-A9C7-1FB5-63D3-425DE0DC42B6}"/>
              </a:ext>
            </a:extLst>
          </p:cNvPr>
          <p:cNvPicPr>
            <a:picLocks noChangeAspect="1"/>
          </p:cNvPicPr>
          <p:nvPr/>
        </p:nvPicPr>
        <p:blipFill rotWithShape="1">
          <a:blip r:embed="rId3">
            <a:alphaModFix amt="40000"/>
          </a:blip>
          <a:srcRect t="17929" b="6820"/>
          <a:stretch/>
        </p:blipFill>
        <p:spPr>
          <a:xfrm>
            <a:off x="0" y="0"/>
            <a:ext cx="9143980" cy="5143490"/>
          </a:xfrm>
          <a:prstGeom prst="rect">
            <a:avLst/>
          </a:prstGeom>
        </p:spPr>
      </p:pic>
      <p:sp>
        <p:nvSpPr>
          <p:cNvPr id="2" name="Title 1"/>
          <p:cNvSpPr>
            <a:spLocks noGrp="1"/>
          </p:cNvSpPr>
          <p:nvPr>
            <p:ph type="ctrTitle"/>
          </p:nvPr>
        </p:nvSpPr>
        <p:spPr>
          <a:xfrm>
            <a:off x="1028700" y="1677879"/>
            <a:ext cx="7086600" cy="1951547"/>
          </a:xfrm>
        </p:spPr>
        <p:txBody>
          <a:bodyPr>
            <a:normAutofit/>
          </a:bodyPr>
          <a:lstStyle/>
          <a:p>
            <a:pPr>
              <a:defRPr sz="5200"/>
            </a:pPr>
            <a:r>
              <a:rPr lang="en-US" sz="4400" dirty="0"/>
              <a:t>SQL Injection in  medical applications</a:t>
            </a:r>
          </a:p>
        </p:txBody>
      </p:sp>
      <p:sp>
        <p:nvSpPr>
          <p:cNvPr id="3" name="Subtitle 2"/>
          <p:cNvSpPr>
            <a:spLocks noGrp="1"/>
          </p:cNvSpPr>
          <p:nvPr>
            <p:ph type="subTitle" idx="1"/>
          </p:nvPr>
        </p:nvSpPr>
        <p:spPr>
          <a:xfrm>
            <a:off x="1028700" y="3632201"/>
            <a:ext cx="7086600" cy="514350"/>
          </a:xfrm>
        </p:spPr>
        <p:txBody>
          <a:bodyPr>
            <a:normAutofit/>
          </a:bodyPr>
          <a:lstStyle/>
          <a:p>
            <a:r>
              <a:rPr lang="en-US" dirty="0"/>
              <a:t>By Itamar Mizrahi</a:t>
            </a:r>
            <a:endParaRPr dirty="0"/>
          </a:p>
        </p:txBody>
      </p:sp>
      <p:pic>
        <p:nvPicPr>
          <p:cNvPr id="6" name="Picture 5">
            <a:extLst>
              <a:ext uri="{FF2B5EF4-FFF2-40B4-BE49-F238E27FC236}">
                <a16:creationId xmlns:a16="http://schemas.microsoft.com/office/drawing/2014/main" id="{B1F1D11D-943C-A932-D30F-7A03F84454FC}"/>
              </a:ext>
            </a:extLst>
          </p:cNvPr>
          <p:cNvPicPr>
            <a:picLocks noChangeAspect="1"/>
          </p:cNvPicPr>
          <p:nvPr/>
        </p:nvPicPr>
        <p:blipFill rotWithShape="1">
          <a:blip r:embed="rId4"/>
          <a:srcRect l="31630" t="22029" b="43962"/>
          <a:stretch/>
        </p:blipFill>
        <p:spPr>
          <a:xfrm>
            <a:off x="5037892" y="159035"/>
            <a:ext cx="4015409" cy="1749287"/>
          </a:xfrm>
          <a:prstGeom prst="rect">
            <a:avLst/>
          </a:prstGeom>
        </p:spPr>
      </p:pic>
      <p:pic>
        <p:nvPicPr>
          <p:cNvPr id="8" name="Picture 7">
            <a:extLst>
              <a:ext uri="{FF2B5EF4-FFF2-40B4-BE49-F238E27FC236}">
                <a16:creationId xmlns:a16="http://schemas.microsoft.com/office/drawing/2014/main" id="{BB11991C-2C00-5728-4AE2-16876CC263BC}"/>
              </a:ext>
            </a:extLst>
          </p:cNvPr>
          <p:cNvPicPr>
            <a:picLocks noChangeAspect="1"/>
          </p:cNvPicPr>
          <p:nvPr/>
        </p:nvPicPr>
        <p:blipFill rotWithShape="1">
          <a:blip r:embed="rId5"/>
          <a:srcRect l="36630" t="37488" r="11250" b="22319"/>
          <a:stretch/>
        </p:blipFill>
        <p:spPr>
          <a:xfrm>
            <a:off x="181399" y="10"/>
            <a:ext cx="4765814" cy="2067339"/>
          </a:xfrm>
          <a:prstGeom prst="rect">
            <a:avLst/>
          </a:prstGeom>
        </p:spPr>
      </p:pic>
      <p:pic>
        <p:nvPicPr>
          <p:cNvPr id="10" name="Picture 9">
            <a:extLst>
              <a:ext uri="{FF2B5EF4-FFF2-40B4-BE49-F238E27FC236}">
                <a16:creationId xmlns:a16="http://schemas.microsoft.com/office/drawing/2014/main" id="{DC46EAA6-93CD-3273-D228-0CDC4A2CF5D0}"/>
              </a:ext>
            </a:extLst>
          </p:cNvPr>
          <p:cNvPicPr>
            <a:picLocks noChangeAspect="1"/>
          </p:cNvPicPr>
          <p:nvPr/>
        </p:nvPicPr>
        <p:blipFill rotWithShape="1">
          <a:blip r:embed="rId6"/>
          <a:srcRect l="33587" t="44251" r="7392" b="21739"/>
          <a:stretch/>
        </p:blipFill>
        <p:spPr>
          <a:xfrm>
            <a:off x="4196787" y="3629427"/>
            <a:ext cx="4765814" cy="14000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1000" fill="hold"/>
                                        <p:tgtEl>
                                          <p:spTgt spid="10"/>
                                        </p:tgtEl>
                                        <p:attrNameLst>
                                          <p:attrName>ppt_w</p:attrName>
                                        </p:attrNameLst>
                                      </p:cBhvr>
                                      <p:tavLst>
                                        <p:tav tm="0">
                                          <p:val>
                                            <p:fltVal val="0"/>
                                          </p:val>
                                        </p:tav>
                                        <p:tav tm="100000">
                                          <p:val>
                                            <p:strVal val="#ppt_w"/>
                                          </p:val>
                                        </p:tav>
                                      </p:tavLst>
                                    </p:anim>
                                    <p:anim calcmode="lin" valueType="num">
                                      <p:cBhvr>
                                        <p:cTn id="28" dur="1000" fill="hold"/>
                                        <p:tgtEl>
                                          <p:spTgt spid="10"/>
                                        </p:tgtEl>
                                        <p:attrNameLst>
                                          <p:attrName>ppt_h</p:attrName>
                                        </p:attrNameLst>
                                      </p:cBhvr>
                                      <p:tavLst>
                                        <p:tav tm="0">
                                          <p:val>
                                            <p:fltVal val="0"/>
                                          </p:val>
                                        </p:tav>
                                        <p:tav tm="100000">
                                          <p:val>
                                            <p:strVal val="#ppt_h"/>
                                          </p:val>
                                        </p:tav>
                                      </p:tavLst>
                                    </p:anim>
                                    <p:anim calcmode="lin" valueType="num">
                                      <p:cBhvr>
                                        <p:cTn id="29" dur="1000" fill="hold"/>
                                        <p:tgtEl>
                                          <p:spTgt spid="10"/>
                                        </p:tgtEl>
                                        <p:attrNameLst>
                                          <p:attrName>style.rotation</p:attrName>
                                        </p:attrNameLst>
                                      </p:cBhvr>
                                      <p:tavLst>
                                        <p:tav tm="0">
                                          <p:val>
                                            <p:fltVal val="90"/>
                                          </p:val>
                                        </p:tav>
                                        <p:tav tm="100000">
                                          <p:val>
                                            <p:fltVal val="0"/>
                                          </p:val>
                                        </p:tav>
                                      </p:tavLst>
                                    </p:anim>
                                    <p:animEffect transition="in" filter="fade">
                                      <p:cBhvr>
                                        <p:cTn id="3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71700" y="573279"/>
            <a:ext cx="6457950" cy="969771"/>
          </a:xfrm>
        </p:spPr>
        <p:txBody>
          <a:bodyPr>
            <a:normAutofit/>
          </a:bodyPr>
          <a:lstStyle/>
          <a:p>
            <a:r>
              <a:rPr lang="en-US" err="1"/>
              <a:t>Sql</a:t>
            </a:r>
            <a:r>
              <a:rPr lang="en-US"/>
              <a:t> injections in </a:t>
            </a:r>
            <a:r>
              <a:rPr lang="en-US" err="1"/>
              <a:t>graphql</a:t>
            </a:r>
            <a:endParaRPr lang="en-US"/>
          </a:p>
        </p:txBody>
      </p:sp>
      <p:pic>
        <p:nvPicPr>
          <p:cNvPr id="7" name="Picture 6">
            <a:extLst>
              <a:ext uri="{FF2B5EF4-FFF2-40B4-BE49-F238E27FC236}">
                <a16:creationId xmlns:a16="http://schemas.microsoft.com/office/drawing/2014/main" id="{667B3272-9EC1-34A8-4C84-274A441DA6CF}"/>
              </a:ext>
            </a:extLst>
          </p:cNvPr>
          <p:cNvPicPr>
            <a:picLocks noChangeAspect="1"/>
          </p:cNvPicPr>
          <p:nvPr/>
        </p:nvPicPr>
        <p:blipFill rotWithShape="1">
          <a:blip r:embed="rId3"/>
          <a:srcRect l="21522" t="21019" r="32748" b="20966"/>
          <a:stretch/>
        </p:blipFill>
        <p:spPr>
          <a:xfrm>
            <a:off x="514350" y="1859420"/>
            <a:ext cx="3390900" cy="2419783"/>
          </a:xfrm>
          <a:prstGeom prst="rect">
            <a:avLst/>
          </a:prstGeom>
        </p:spPr>
      </p:pic>
      <p:sp>
        <p:nvSpPr>
          <p:cNvPr id="10" name="Content Placeholder 9">
            <a:extLst>
              <a:ext uri="{FF2B5EF4-FFF2-40B4-BE49-F238E27FC236}">
                <a16:creationId xmlns:a16="http://schemas.microsoft.com/office/drawing/2014/main" id="{11C03D17-739D-4E86-25AA-7E42628918B4}"/>
              </a:ext>
            </a:extLst>
          </p:cNvPr>
          <p:cNvSpPr>
            <a:spLocks noGrp="1"/>
          </p:cNvSpPr>
          <p:nvPr>
            <p:ph idx="1"/>
          </p:nvPr>
        </p:nvSpPr>
        <p:spPr>
          <a:xfrm>
            <a:off x="4267200" y="1645920"/>
            <a:ext cx="4362450" cy="3018093"/>
          </a:xfrm>
        </p:spPr>
        <p:txBody>
          <a:bodyPr>
            <a:normAutofit/>
          </a:bodyPr>
          <a:lstStyle/>
          <a:p>
            <a:r>
              <a:rPr lang="en-US" sz="1000" dirty="0"/>
              <a:t>Needless to say that almost everywhere where there is a work with a large amount of data, there are also databases? And where there is a database – there may be SQL-injections, NoSQL-injections and other types of injections.</a:t>
            </a:r>
          </a:p>
          <a:p>
            <a:r>
              <a:rPr lang="en-US" sz="1000" dirty="0"/>
              <a:t>Example:</a:t>
            </a:r>
          </a:p>
          <a:p>
            <a:endParaRPr lang="en-US" sz="1000" dirty="0"/>
          </a:p>
          <a:p>
            <a:r>
              <a:rPr lang="en-US" sz="1000" dirty="0"/>
              <a:t>mutation {</a:t>
            </a:r>
          </a:p>
          <a:p>
            <a:r>
              <a:rPr lang="en-US" sz="1000" dirty="0"/>
              <a:t>  </a:t>
            </a:r>
            <a:r>
              <a:rPr lang="en-US" sz="1000" dirty="0" err="1"/>
              <a:t>createPerson</a:t>
            </a:r>
            <a:r>
              <a:rPr lang="en-US" sz="1000" dirty="0"/>
              <a:t> (name: "Vasya '- +") {</a:t>
            </a:r>
          </a:p>
          <a:p>
            <a:r>
              <a:rPr lang="en-US" sz="1000" dirty="0"/>
              <a:t>    name</a:t>
            </a:r>
          </a:p>
          <a:p>
            <a:r>
              <a:rPr lang="en-US" sz="1000" dirty="0"/>
              <a:t>  }</a:t>
            </a:r>
          </a:p>
          <a:p>
            <a:r>
              <a:rPr lang="en-US" sz="1000" dirty="0"/>
              <a:t>}</a:t>
            </a:r>
          </a:p>
          <a:p>
            <a:r>
              <a:rPr lang="en-US" sz="1000" dirty="0"/>
              <a:t>Here is an elementary SQL injection in the query argument.</a:t>
            </a:r>
          </a:p>
        </p:txBody>
      </p:sp>
    </p:spTree>
    <p:extLst>
      <p:ext uri="{BB962C8B-B14F-4D97-AF65-F5344CB8AC3E}">
        <p14:creationId xmlns:p14="http://schemas.microsoft.com/office/powerpoint/2010/main" val="85787626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4" descr="Financial graphs on a dark display">
            <a:extLst>
              <a:ext uri="{FF2B5EF4-FFF2-40B4-BE49-F238E27FC236}">
                <a16:creationId xmlns:a16="http://schemas.microsoft.com/office/drawing/2014/main" id="{4ECC100F-ADA9-DB38-CC05-51A172A6867C}"/>
              </a:ext>
            </a:extLst>
          </p:cNvPr>
          <p:cNvPicPr>
            <a:picLocks noChangeAspect="1"/>
          </p:cNvPicPr>
          <p:nvPr/>
        </p:nvPicPr>
        <p:blipFill rotWithShape="1">
          <a:blip r:embed="rId3">
            <a:alphaModFix amt="30000"/>
          </a:blip>
          <a:srcRect t="10000"/>
          <a:stretch/>
        </p:blipFill>
        <p:spPr>
          <a:xfrm>
            <a:off x="20" y="10"/>
            <a:ext cx="9143980" cy="5143490"/>
          </a:xfrm>
          <a:prstGeom prst="rect">
            <a:avLst/>
          </a:prstGeom>
        </p:spPr>
      </p:pic>
      <p:sp>
        <p:nvSpPr>
          <p:cNvPr id="2" name="Title 1"/>
          <p:cNvSpPr>
            <a:spLocks noGrp="1"/>
          </p:cNvSpPr>
          <p:nvPr>
            <p:ph type="title"/>
          </p:nvPr>
        </p:nvSpPr>
        <p:spPr>
          <a:xfrm>
            <a:off x="2171700" y="573279"/>
            <a:ext cx="6457950" cy="969771"/>
          </a:xfrm>
        </p:spPr>
        <p:txBody>
          <a:bodyPr>
            <a:normAutofit/>
          </a:bodyPr>
          <a:lstStyle/>
          <a:p>
            <a:r>
              <a:rPr lang="en-US"/>
              <a:t>Statistical Methods for Anomaly Detection</a:t>
            </a:r>
          </a:p>
        </p:txBody>
      </p:sp>
      <p:sp>
        <p:nvSpPr>
          <p:cNvPr id="8" name="Content Placeholder 2"/>
          <p:cNvSpPr>
            <a:spLocks noGrp="1"/>
          </p:cNvSpPr>
          <p:nvPr>
            <p:ph idx="1"/>
          </p:nvPr>
        </p:nvSpPr>
        <p:spPr>
          <a:xfrm>
            <a:off x="514350" y="1645920"/>
            <a:ext cx="8115300" cy="3018093"/>
          </a:xfrm>
        </p:spPr>
        <p:txBody>
          <a:bodyPr>
            <a:normAutofit/>
          </a:bodyPr>
          <a:lstStyle/>
          <a:p>
            <a:r>
              <a:rPr b="1" dirty="0"/>
              <a:t>Utilizing statistical tests for outlier detection in time series: </a:t>
            </a:r>
            <a:r>
              <a:rPr dirty="0"/>
              <a:t>Statistical tests are essential for flagging abnormal access patterns accurately.</a:t>
            </a:r>
          </a:p>
          <a:p>
            <a:r>
              <a:rPr b="1" dirty="0"/>
              <a:t>Time series analysis to identify irregular access behaviors: </a:t>
            </a:r>
            <a:r>
              <a:rPr dirty="0"/>
              <a:t>Time series analysis aids in revealing unusual access patterns for </a:t>
            </a:r>
            <a:r>
              <a:rPr i="1" dirty="0"/>
              <a:t>proactive</a:t>
            </a:r>
            <a:r>
              <a:rPr dirty="0"/>
              <a:t> security measures.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ounded Rectangle 14">
            <a:extLst>
              <a:ext uri="{FF2B5EF4-FFF2-40B4-BE49-F238E27FC236}">
                <a16:creationId xmlns:a16="http://schemas.microsoft.com/office/drawing/2014/main" id="{843DD86A-8FAA-443F-9211-42A2AE8A7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006" y="0"/>
            <a:ext cx="5666994" cy="5143500"/>
          </a:xfrm>
          <a:prstGeom prst="roundRect">
            <a:avLst>
              <a:gd name="adj" fmla="val 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2A13AAE-18EB-4BDF-BAF7-F2F97B8D0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77006" cy="5143500"/>
          </a:xfrm>
          <a:prstGeom prst="rect">
            <a:avLst/>
          </a:prstGeom>
          <a:solidFill>
            <a:schemeClr val="tx1"/>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F5C1B21-B0DB-4206-99EE-C13D67038B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975"/>
          <a:stretch/>
        </p:blipFill>
        <p:spPr>
          <a:xfrm>
            <a:off x="0" y="0"/>
            <a:ext cx="3477006" cy="1081087"/>
          </a:xfrm>
          <a:prstGeom prst="rect">
            <a:avLst/>
          </a:prstGeom>
        </p:spPr>
      </p:pic>
      <p:pic>
        <p:nvPicPr>
          <p:cNvPr id="15" name="Picture 14">
            <a:extLst>
              <a:ext uri="{FF2B5EF4-FFF2-40B4-BE49-F238E27FC236}">
                <a16:creationId xmlns:a16="http://schemas.microsoft.com/office/drawing/2014/main" id="{49261589-06E9-4B7C-A8F1-26648507B7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61975"/>
          <a:stretch/>
        </p:blipFill>
        <p:spPr>
          <a:xfrm>
            <a:off x="0" y="3281362"/>
            <a:ext cx="3477006" cy="1862138"/>
          </a:xfrm>
          <a:prstGeom prst="rect">
            <a:avLst/>
          </a:prstGeom>
        </p:spPr>
      </p:pic>
      <p:sp>
        <p:nvSpPr>
          <p:cNvPr id="2" name="Title 1"/>
          <p:cNvSpPr>
            <a:spLocks noGrp="1"/>
          </p:cNvSpPr>
          <p:nvPr>
            <p:ph type="title"/>
          </p:nvPr>
        </p:nvSpPr>
        <p:spPr>
          <a:xfrm>
            <a:off x="514350" y="799622"/>
            <a:ext cx="2480058" cy="3861278"/>
          </a:xfrm>
        </p:spPr>
        <p:txBody>
          <a:bodyPr>
            <a:normAutofit/>
          </a:bodyPr>
          <a:lstStyle/>
          <a:p>
            <a:r>
              <a:rPr lang="en-US" sz="2300">
                <a:solidFill>
                  <a:schemeClr val="bg1"/>
                </a:solidFill>
              </a:rPr>
              <a:t>Exploratory Data Analysis (EDA) for Cybersecurity</a:t>
            </a:r>
          </a:p>
        </p:txBody>
      </p:sp>
      <p:graphicFrame>
        <p:nvGraphicFramePr>
          <p:cNvPr id="6" name="Content Placeholder 2">
            <a:extLst>
              <a:ext uri="{FF2B5EF4-FFF2-40B4-BE49-F238E27FC236}">
                <a16:creationId xmlns:a16="http://schemas.microsoft.com/office/drawing/2014/main" id="{DD6C03F4-92D3-0621-6279-54414F87289B}"/>
              </a:ext>
            </a:extLst>
          </p:cNvPr>
          <p:cNvGraphicFramePr>
            <a:graphicFrameLocks noGrp="1"/>
          </p:cNvGraphicFramePr>
          <p:nvPr>
            <p:ph idx="1"/>
            <p:extLst>
              <p:ext uri="{D42A27DB-BD31-4B8C-83A1-F6EECF244321}">
                <p14:modId xmlns:p14="http://schemas.microsoft.com/office/powerpoint/2010/main" val="4114591096"/>
              </p:ext>
            </p:extLst>
          </p:nvPr>
        </p:nvGraphicFramePr>
        <p:xfrm>
          <a:off x="3959604" y="559593"/>
          <a:ext cx="4717669" cy="408580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71700" y="573279"/>
            <a:ext cx="6457950" cy="969771"/>
          </a:xfrm>
        </p:spPr>
        <p:txBody>
          <a:bodyPr>
            <a:normAutofit/>
          </a:bodyPr>
          <a:lstStyle/>
          <a:p>
            <a:r>
              <a:rPr lang="en-US"/>
              <a:t>Machine Learning Approaches</a:t>
            </a:r>
          </a:p>
        </p:txBody>
      </p:sp>
      <p:graphicFrame>
        <p:nvGraphicFramePr>
          <p:cNvPr id="6" name="Content Placeholder 2">
            <a:extLst>
              <a:ext uri="{FF2B5EF4-FFF2-40B4-BE49-F238E27FC236}">
                <a16:creationId xmlns:a16="http://schemas.microsoft.com/office/drawing/2014/main" id="{93C968C4-1F62-CA16-DE65-CA3C4C38B489}"/>
              </a:ext>
            </a:extLst>
          </p:cNvPr>
          <p:cNvGraphicFramePr>
            <a:graphicFrameLocks noGrp="1"/>
          </p:cNvGraphicFramePr>
          <p:nvPr>
            <p:ph idx="1"/>
            <p:extLst>
              <p:ext uri="{D42A27DB-BD31-4B8C-83A1-F6EECF244321}">
                <p14:modId xmlns:p14="http://schemas.microsoft.com/office/powerpoint/2010/main" val="235159875"/>
              </p:ext>
            </p:extLst>
          </p:nvPr>
        </p:nvGraphicFramePr>
        <p:xfrm>
          <a:off x="514350" y="1830788"/>
          <a:ext cx="8115300" cy="26475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5048" y="205741"/>
            <a:ext cx="6457950" cy="969771"/>
          </a:xfrm>
        </p:spPr>
        <p:txBody>
          <a:bodyPr/>
          <a:lstStyle/>
          <a:p>
            <a:pPr algn="l"/>
            <a:r>
              <a:rPr sz="2200" dirty="0"/>
              <a:t>Prevention Techniques</a:t>
            </a:r>
          </a:p>
        </p:txBody>
      </p:sp>
      <p:graphicFrame>
        <p:nvGraphicFramePr>
          <p:cNvPr id="8" name="Content Placeholder 2">
            <a:extLst>
              <a:ext uri="{FF2B5EF4-FFF2-40B4-BE49-F238E27FC236}">
                <a16:creationId xmlns:a16="http://schemas.microsoft.com/office/drawing/2014/main" id="{80790468-3B22-BC17-9D78-16AA6E426FCB}"/>
              </a:ext>
            </a:extLst>
          </p:cNvPr>
          <p:cNvGraphicFramePr>
            <a:graphicFrameLocks noGrp="1"/>
          </p:cNvGraphicFramePr>
          <p:nvPr>
            <p:ph idx="1"/>
            <p:extLst>
              <p:ext uri="{D42A27DB-BD31-4B8C-83A1-F6EECF244321}">
                <p14:modId xmlns:p14="http://schemas.microsoft.com/office/powerpoint/2010/main" val="1180133471"/>
              </p:ext>
            </p:extLst>
          </p:nvPr>
        </p:nvGraphicFramePr>
        <p:xfrm>
          <a:off x="304801" y="617537"/>
          <a:ext cx="41148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Picture 10">
            <a:extLst>
              <a:ext uri="{FF2B5EF4-FFF2-40B4-BE49-F238E27FC236}">
                <a16:creationId xmlns:a16="http://schemas.microsoft.com/office/drawing/2014/main" id="{6C620E84-E69E-E6FA-8F28-90932F897B4A}"/>
              </a:ext>
            </a:extLst>
          </p:cNvPr>
          <p:cNvPicPr>
            <a:picLocks noChangeAspect="1"/>
          </p:cNvPicPr>
          <p:nvPr/>
        </p:nvPicPr>
        <p:blipFill rotWithShape="1">
          <a:blip r:embed="rId8"/>
          <a:srcRect l="61630" t="51594" r="16087" b="27536"/>
          <a:stretch/>
        </p:blipFill>
        <p:spPr>
          <a:xfrm>
            <a:off x="4419601" y="1587308"/>
            <a:ext cx="4435656" cy="23368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2200"/>
              <a:t>Best Practices for Secure Coding</a:t>
            </a:r>
          </a:p>
        </p:txBody>
      </p:sp>
      <p:graphicFrame>
        <p:nvGraphicFramePr>
          <p:cNvPr id="17" name="Content Placeholder 2">
            <a:extLst>
              <a:ext uri="{FF2B5EF4-FFF2-40B4-BE49-F238E27FC236}">
                <a16:creationId xmlns:a16="http://schemas.microsoft.com/office/drawing/2014/main" id="{3D353809-BBBD-9A77-CD96-E216BF7A86F6}"/>
              </a:ext>
            </a:extLst>
          </p:cNvPr>
          <p:cNvGraphicFramePr>
            <a:graphicFrameLocks noGrp="1"/>
          </p:cNvGraphicFramePr>
          <p:nvPr>
            <p:ph idx="1"/>
          </p:nvPr>
        </p:nvGraphicFramePr>
        <p:xfrm>
          <a:off x="514350" y="1645920"/>
          <a:ext cx="8115300" cy="30180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mpcdy7orl2.png">
            <a:extLst>
              <a:ext uri="{FF2B5EF4-FFF2-40B4-BE49-F238E27FC236}">
                <a16:creationId xmlns:a16="http://schemas.microsoft.com/office/drawing/2014/main" id="{5E77FC6B-0BD2-2A33-2977-EE3063C6B19A}"/>
              </a:ext>
            </a:extLst>
          </p:cNvPr>
          <p:cNvPicPr>
            <a:picLocks noChangeAspect="1"/>
          </p:cNvPicPr>
          <p:nvPr/>
        </p:nvPicPr>
        <p:blipFill rotWithShape="1">
          <a:blip r:embed="rId3">
            <a:alphaModFix amt="30000"/>
          </a:blip>
          <a:srcRect/>
          <a:stretch/>
        </p:blipFill>
        <p:spPr>
          <a:xfrm>
            <a:off x="20" y="10"/>
            <a:ext cx="9143980" cy="5143490"/>
          </a:xfrm>
          <a:prstGeom prst="rect">
            <a:avLst/>
          </a:prstGeom>
        </p:spPr>
      </p:pic>
      <p:sp>
        <p:nvSpPr>
          <p:cNvPr id="2" name="Title 1"/>
          <p:cNvSpPr>
            <a:spLocks noGrp="1"/>
          </p:cNvSpPr>
          <p:nvPr>
            <p:ph type="title"/>
          </p:nvPr>
        </p:nvSpPr>
        <p:spPr>
          <a:xfrm>
            <a:off x="2171700" y="573279"/>
            <a:ext cx="6457950" cy="969771"/>
          </a:xfrm>
        </p:spPr>
        <p:txBody>
          <a:bodyPr>
            <a:normAutofit/>
          </a:bodyPr>
          <a:lstStyle/>
          <a:p>
            <a:r>
              <a:rPr lang="en-US"/>
              <a:t>Case Study</a:t>
            </a:r>
          </a:p>
        </p:txBody>
      </p:sp>
      <p:graphicFrame>
        <p:nvGraphicFramePr>
          <p:cNvPr id="10" name="Content Placeholder 2">
            <a:extLst>
              <a:ext uri="{FF2B5EF4-FFF2-40B4-BE49-F238E27FC236}">
                <a16:creationId xmlns:a16="http://schemas.microsoft.com/office/drawing/2014/main" id="{06B97376-B1F9-86CF-94AC-A5F31AE7767C}"/>
              </a:ext>
            </a:extLst>
          </p:cNvPr>
          <p:cNvGraphicFramePr>
            <a:graphicFrameLocks noGrp="1"/>
          </p:cNvGraphicFramePr>
          <p:nvPr>
            <p:ph idx="1"/>
            <p:extLst>
              <p:ext uri="{D42A27DB-BD31-4B8C-83A1-F6EECF244321}">
                <p14:modId xmlns:p14="http://schemas.microsoft.com/office/powerpoint/2010/main" val="483608665"/>
              </p:ext>
            </p:extLst>
          </p:nvPr>
        </p:nvGraphicFramePr>
        <p:xfrm>
          <a:off x="514350" y="1645920"/>
          <a:ext cx="8115300" cy="30180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4819" y="573279"/>
            <a:ext cx="4692968" cy="969771"/>
          </a:xfrm>
        </p:spPr>
        <p:txBody>
          <a:bodyPr>
            <a:normAutofit/>
          </a:bodyPr>
          <a:lstStyle/>
          <a:p>
            <a:r>
              <a:rPr lang="en-US"/>
              <a:t>Conclusion and Future Directions</a:t>
            </a:r>
          </a:p>
        </p:txBody>
      </p:sp>
      <p:sp>
        <p:nvSpPr>
          <p:cNvPr id="3" name="Content Placeholder 2"/>
          <p:cNvSpPr>
            <a:spLocks noGrp="1"/>
          </p:cNvSpPr>
          <p:nvPr>
            <p:ph idx="1"/>
          </p:nvPr>
        </p:nvSpPr>
        <p:spPr>
          <a:xfrm>
            <a:off x="464820" y="1645920"/>
            <a:ext cx="4692967" cy="3018093"/>
          </a:xfrm>
        </p:spPr>
        <p:txBody>
          <a:bodyPr>
            <a:normAutofit/>
          </a:bodyPr>
          <a:lstStyle/>
          <a:p>
            <a:r>
              <a:rPr lang="en-US" b="1"/>
              <a:t>Benefits of continuous monitoring in cybersecurity: </a:t>
            </a:r>
            <a:r>
              <a:rPr lang="en-US"/>
              <a:t>Continuous monitoring allows for timely detection and response to evolving cyber threats.</a:t>
            </a:r>
          </a:p>
          <a:p>
            <a:r>
              <a:rPr lang="en-US" b="1"/>
              <a:t>Importance of adaptive security measures: </a:t>
            </a:r>
            <a:r>
              <a:rPr lang="en-US"/>
              <a:t>Adaptive security measures enable organizations to stay ahead of dynamic cyber threats.</a:t>
            </a:r>
          </a:p>
        </p:txBody>
      </p:sp>
      <p:sp useBgFill="1">
        <p:nvSpPr>
          <p:cNvPr id="11" name="Rectangle 10">
            <a:extLst>
              <a:ext uri="{FF2B5EF4-FFF2-40B4-BE49-F238E27FC236}">
                <a16:creationId xmlns:a16="http://schemas.microsoft.com/office/drawing/2014/main" id="{E2E0C929-96C6-41B1-A001-566036DF04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91555" y="0"/>
            <a:ext cx="375244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mpuml9oc3r.png">
            <a:extLst>
              <a:ext uri="{FF2B5EF4-FFF2-40B4-BE49-F238E27FC236}">
                <a16:creationId xmlns:a16="http://schemas.microsoft.com/office/drawing/2014/main" id="{781D5BA9-C467-C117-CFD8-4FA15EB55C9D}"/>
              </a:ext>
            </a:extLst>
          </p:cNvPr>
          <p:cNvPicPr>
            <a:picLocks noChangeAspect="1"/>
          </p:cNvPicPr>
          <p:nvPr/>
        </p:nvPicPr>
        <p:blipFill rotWithShape="1">
          <a:blip r:embed="rId3"/>
          <a:srcRect l="23771" r="37904"/>
          <a:stretch/>
        </p:blipFill>
        <p:spPr>
          <a:xfrm>
            <a:off x="5639562" y="10"/>
            <a:ext cx="3504438" cy="5143489"/>
          </a:xfrm>
          <a:prstGeom prst="rect">
            <a:avLst/>
          </a:prstGeom>
        </p:spPr>
      </p:pic>
    </p:spTree>
  </p:cSld>
  <p:clrMapOvr>
    <a:masterClrMapping/>
  </p:clrMapOvr>
  <p:transition spd="slow">
    <p:comb/>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E5DAF-B848-7FD8-AFF3-3D6DBD5C2243}"/>
              </a:ext>
            </a:extLst>
          </p:cNvPr>
          <p:cNvSpPr>
            <a:spLocks noGrp="1"/>
          </p:cNvSpPr>
          <p:nvPr>
            <p:ph type="title"/>
          </p:nvPr>
        </p:nvSpPr>
        <p:spPr>
          <a:xfrm>
            <a:off x="-571500" y="2086864"/>
            <a:ext cx="6457950" cy="969771"/>
          </a:xfrm>
        </p:spPr>
        <p:txBody>
          <a:bodyPr/>
          <a:lstStyle/>
          <a:p>
            <a:r>
              <a:rPr lang="en-US" dirty="0"/>
              <a:t>Thank you</a:t>
            </a:r>
          </a:p>
        </p:txBody>
      </p:sp>
    </p:spTree>
    <p:extLst>
      <p:ext uri="{BB962C8B-B14F-4D97-AF65-F5344CB8AC3E}">
        <p14:creationId xmlns:p14="http://schemas.microsoft.com/office/powerpoint/2010/main" val="562177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71700" y="573279"/>
            <a:ext cx="6457950" cy="969771"/>
          </a:xfrm>
        </p:spPr>
        <p:txBody>
          <a:bodyPr>
            <a:normAutofit/>
          </a:bodyPr>
          <a:lstStyle/>
          <a:p>
            <a:r>
              <a:rPr lang="en-US" sz="3200" dirty="0"/>
              <a:t>SQL Injection in  medical applications</a:t>
            </a:r>
            <a:endParaRPr lang="en-US" dirty="0"/>
          </a:p>
        </p:txBody>
      </p:sp>
      <p:sp>
        <p:nvSpPr>
          <p:cNvPr id="3" name="Content Placeholder 2"/>
          <p:cNvSpPr>
            <a:spLocks noGrp="1"/>
          </p:cNvSpPr>
          <p:nvPr>
            <p:ph idx="1"/>
          </p:nvPr>
        </p:nvSpPr>
        <p:spPr>
          <a:xfrm>
            <a:off x="507999" y="1645920"/>
            <a:ext cx="4362450" cy="3018093"/>
          </a:xfrm>
        </p:spPr>
        <p:txBody>
          <a:bodyPr>
            <a:normAutofit fontScale="92500" lnSpcReduction="10000"/>
          </a:bodyPr>
          <a:lstStyle/>
          <a:p>
            <a:r>
              <a:rPr lang="en-US" sz="1300" i="1" dirty="0"/>
              <a:t>Introduction to SQL Injection</a:t>
            </a:r>
          </a:p>
          <a:p>
            <a:r>
              <a:rPr lang="en-US" sz="1400" dirty="0"/>
              <a:t>Scale of healthcare cyber attacks</a:t>
            </a:r>
          </a:p>
          <a:p>
            <a:r>
              <a:rPr lang="en-US" sz="1300" i="1" dirty="0"/>
              <a:t>SQL Injection in Medical Web Applications</a:t>
            </a:r>
          </a:p>
          <a:p>
            <a:r>
              <a:rPr lang="en-US" sz="1300" i="1" dirty="0"/>
              <a:t>Historical Examples</a:t>
            </a:r>
          </a:p>
          <a:p>
            <a:r>
              <a:rPr lang="en-US" sz="1300" i="1" dirty="0"/>
              <a:t>Detection Techniques Using Data Science</a:t>
            </a:r>
          </a:p>
          <a:p>
            <a:r>
              <a:rPr lang="en-US" sz="1300" i="1" dirty="0"/>
              <a:t>Exploratory Data Analysis (EDA) for Cybersecurity</a:t>
            </a:r>
          </a:p>
          <a:p>
            <a:r>
              <a:rPr lang="en-US" sz="1300" i="1" dirty="0"/>
              <a:t>Machine Learning Approaches</a:t>
            </a:r>
          </a:p>
          <a:p>
            <a:r>
              <a:rPr lang="en-US" sz="1300" i="1" dirty="0"/>
              <a:t>Statistical Methods for Anomaly Detection</a:t>
            </a:r>
          </a:p>
          <a:p>
            <a:r>
              <a:rPr lang="en-US" sz="1300" i="1" dirty="0"/>
              <a:t>Prevention Techniques</a:t>
            </a:r>
          </a:p>
          <a:p>
            <a:r>
              <a:rPr lang="en-US" sz="1300" i="1" dirty="0"/>
              <a:t>Case Study</a:t>
            </a:r>
            <a:endParaRPr lang="he-IL" sz="1300" i="1" dirty="0"/>
          </a:p>
          <a:p>
            <a:r>
              <a:rPr lang="en-US" sz="1300" i="1" dirty="0"/>
              <a:t>Best Practices for Secure Coding</a:t>
            </a:r>
          </a:p>
          <a:p>
            <a:r>
              <a:rPr lang="en-US" sz="1300" i="1" dirty="0"/>
              <a:t>Conclusion and Future Directions</a:t>
            </a:r>
          </a:p>
          <a:p>
            <a:endParaRPr lang="en-US" sz="1300" i="1" dirty="0"/>
          </a:p>
        </p:txBody>
      </p:sp>
      <p:pic>
        <p:nvPicPr>
          <p:cNvPr id="4" name="תמונה 12" descr="Image of doctor using a secure computer">
            <a:extLst>
              <a:ext uri="{FF2B5EF4-FFF2-40B4-BE49-F238E27FC236}">
                <a16:creationId xmlns:a16="http://schemas.microsoft.com/office/drawing/2014/main" id="{FB844496-3EB2-FF29-483E-7DFADFA2C921}"/>
              </a:ext>
            </a:extLst>
          </p:cNvPr>
          <p:cNvPicPr>
            <a:picLocks noChangeAspect="1"/>
          </p:cNvPicPr>
          <p:nvPr/>
        </p:nvPicPr>
        <p:blipFill rotWithShape="1">
          <a:blip r:embed="rId3">
            <a:extLst>
              <a:ext uri="{28A0092B-C50C-407E-A947-70E740481C1C}">
                <a14:useLocalDpi xmlns:a14="http://schemas.microsoft.com/office/drawing/2010/main" val="0"/>
              </a:ext>
            </a:extLst>
          </a:blip>
          <a:srcRect t="5194" r="3" b="505"/>
          <a:stretch/>
        </p:blipFill>
        <p:spPr bwMode="auto">
          <a:xfrm>
            <a:off x="5238750" y="1875869"/>
            <a:ext cx="3390900" cy="2558194"/>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 name="Picture 23">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1081087"/>
          </a:xfrm>
          <a:prstGeom prst="rect">
            <a:avLst/>
          </a:prstGeom>
        </p:spPr>
      </p:pic>
      <p:pic>
        <p:nvPicPr>
          <p:cNvPr id="34" name="Picture 25">
            <a:extLst>
              <a:ext uri="{FF2B5EF4-FFF2-40B4-BE49-F238E27FC236}">
                <a16:creationId xmlns:a16="http://schemas.microsoft.com/office/drawing/2014/main" id="{BB912AE0-CAD9-4F8F-A2A2-BDF07D4ED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3281362"/>
            <a:ext cx="9144000" cy="1862138"/>
          </a:xfrm>
          <a:prstGeom prst="rect">
            <a:avLst/>
          </a:prstGeom>
        </p:spPr>
      </p:pic>
      <p:sp>
        <p:nvSpPr>
          <p:cNvPr id="35" name="Rectangle 27">
            <a:extLst>
              <a:ext uri="{FF2B5EF4-FFF2-40B4-BE49-F238E27FC236}">
                <a16:creationId xmlns:a16="http://schemas.microsoft.com/office/drawing/2014/main" id="{A5CE956E-F4AA-46A6-8D1F-B12F5AF1A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4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4350" y="3524249"/>
            <a:ext cx="8115300" cy="615951"/>
          </a:xfrm>
        </p:spPr>
        <p:txBody>
          <a:bodyPr vert="horz" lIns="91440" tIns="45720" rIns="91440" bIns="45720" rtlCol="0" anchor="b">
            <a:normAutofit/>
          </a:bodyPr>
          <a:lstStyle/>
          <a:p>
            <a:pPr algn="l" defTabSz="914400"/>
            <a:r>
              <a:rPr lang="en-US" sz="2800">
                <a:solidFill>
                  <a:schemeClr val="bg1"/>
                </a:solidFill>
              </a:rPr>
              <a:t>SQL Injection in  medical applications</a:t>
            </a:r>
          </a:p>
        </p:txBody>
      </p:sp>
      <p:sp>
        <p:nvSpPr>
          <p:cNvPr id="3" name="Content Placeholder 2"/>
          <p:cNvSpPr>
            <a:spLocks noGrp="1"/>
          </p:cNvSpPr>
          <p:nvPr>
            <p:ph idx="1"/>
          </p:nvPr>
        </p:nvSpPr>
        <p:spPr>
          <a:xfrm>
            <a:off x="514350" y="4140200"/>
            <a:ext cx="8115300" cy="520699"/>
          </a:xfrm>
        </p:spPr>
        <p:txBody>
          <a:bodyPr vert="horz" lIns="91440" tIns="45720" rIns="91440" bIns="45720" rtlCol="0">
            <a:normAutofit/>
          </a:bodyPr>
          <a:lstStyle/>
          <a:p>
            <a:pPr marL="0" indent="0" defTabSz="914400">
              <a:spcBef>
                <a:spcPts val="1000"/>
              </a:spcBef>
              <a:buNone/>
            </a:pPr>
            <a:r>
              <a:rPr lang="en-US" sz="1400">
                <a:solidFill>
                  <a:schemeClr val="bg1"/>
                </a:solidFill>
              </a:rPr>
              <a:t>Example of a medical we app</a:t>
            </a:r>
          </a:p>
        </p:txBody>
      </p:sp>
      <p:pic>
        <p:nvPicPr>
          <p:cNvPr id="36" name="Picture 29">
            <a:extLst>
              <a:ext uri="{FF2B5EF4-FFF2-40B4-BE49-F238E27FC236}">
                <a16:creationId xmlns:a16="http://schemas.microsoft.com/office/drawing/2014/main" id="{C8D333BF-078F-4A66-9CB8-1CC2271CDD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1081087"/>
          </a:xfrm>
          <a:prstGeom prst="rect">
            <a:avLst/>
          </a:prstGeom>
        </p:spPr>
      </p:pic>
      <p:sp useBgFill="1">
        <p:nvSpPr>
          <p:cNvPr id="32" name="Rounded Rectangle 6">
            <a:extLst>
              <a:ext uri="{FF2B5EF4-FFF2-40B4-BE49-F238E27FC236}">
                <a16:creationId xmlns:a16="http://schemas.microsoft.com/office/drawing/2014/main" id="{19ED8E82-0B36-42E7-BF1F-DECC51AE49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95" y="534624"/>
            <a:ext cx="8115217" cy="2608620"/>
          </a:xfrm>
          <a:prstGeom prst="roundRect">
            <a:avLst>
              <a:gd name="adj" fmla="val 2403"/>
            </a:avLst>
          </a:prstGeom>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6DCE97E-5039-9297-F951-A34DCBD9272B}"/>
              </a:ext>
            </a:extLst>
          </p:cNvPr>
          <p:cNvPicPr>
            <a:picLocks noChangeAspect="1"/>
          </p:cNvPicPr>
          <p:nvPr/>
        </p:nvPicPr>
        <p:blipFill rotWithShape="1">
          <a:blip r:embed="rId5"/>
          <a:srcRect l="18908" t="37767" r="20504" b="6575"/>
          <a:stretch/>
        </p:blipFill>
        <p:spPr>
          <a:xfrm>
            <a:off x="446933" y="365572"/>
            <a:ext cx="8299501" cy="3037233"/>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B836880-BF75-4385-9994-9270F8ACF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26BCFBE2-C65F-42E3-A14A-5D04B9842E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1081087"/>
          </a:xfrm>
          <a:prstGeom prst="rect">
            <a:avLst/>
          </a:prstGeom>
        </p:spPr>
      </p:pic>
      <p:sp>
        <p:nvSpPr>
          <p:cNvPr id="2" name="Title 1"/>
          <p:cNvSpPr>
            <a:spLocks noGrp="1"/>
          </p:cNvSpPr>
          <p:nvPr>
            <p:ph type="title"/>
          </p:nvPr>
        </p:nvSpPr>
        <p:spPr>
          <a:xfrm>
            <a:off x="514350" y="573279"/>
            <a:ext cx="2480058" cy="969771"/>
          </a:xfrm>
        </p:spPr>
        <p:txBody>
          <a:bodyPr>
            <a:normAutofit fontScale="90000"/>
          </a:bodyPr>
          <a:lstStyle/>
          <a:p>
            <a:r>
              <a:rPr lang="en-US" sz="2400" i="1" dirty="0"/>
              <a:t>Introduction to SQL Injection</a:t>
            </a:r>
          </a:p>
        </p:txBody>
      </p:sp>
      <p:sp>
        <p:nvSpPr>
          <p:cNvPr id="3" name="Content Placeholder 2"/>
          <p:cNvSpPr>
            <a:spLocks noGrp="1"/>
          </p:cNvSpPr>
          <p:nvPr>
            <p:ph idx="1"/>
          </p:nvPr>
        </p:nvSpPr>
        <p:spPr>
          <a:xfrm>
            <a:off x="514350" y="1645920"/>
            <a:ext cx="2480057" cy="3018093"/>
          </a:xfrm>
        </p:spPr>
        <p:txBody>
          <a:bodyPr>
            <a:normAutofit/>
          </a:bodyPr>
          <a:lstStyle/>
          <a:p>
            <a:r>
              <a:rPr lang="en-US" sz="1200" b="1"/>
              <a:t>Risk of SQL Injection in Medical Web Apps: </a:t>
            </a:r>
            <a:r>
              <a:rPr lang="en-US" sz="1200"/>
              <a:t>SQL injection can lead to unauthorized access of medical records.</a:t>
            </a:r>
          </a:p>
          <a:p>
            <a:r>
              <a:rPr lang="en-US" sz="1200" b="1"/>
              <a:t>Consequences of Data Breach in Healthcare: </a:t>
            </a:r>
            <a:r>
              <a:rPr lang="en-US" sz="1200"/>
              <a:t>Data breaches can compromise patient privacy and lead to legal consequences.</a:t>
            </a:r>
          </a:p>
        </p:txBody>
      </p:sp>
      <p:sp>
        <p:nvSpPr>
          <p:cNvPr id="19" name="Rounded Rectangle 14">
            <a:extLst>
              <a:ext uri="{FF2B5EF4-FFF2-40B4-BE49-F238E27FC236}">
                <a16:creationId xmlns:a16="http://schemas.microsoft.com/office/drawing/2014/main" id="{38D32B90-922C-4411-A898-3F03AA80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006" y="799623"/>
            <a:ext cx="5074461" cy="3861278"/>
          </a:xfrm>
          <a:prstGeom prst="roundRect">
            <a:avLst>
              <a:gd name="adj" fmla="val 2403"/>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EA18D98-5111-5ADA-107D-9ECC0BA8C719}"/>
              </a:ext>
            </a:extLst>
          </p:cNvPr>
          <p:cNvPicPr>
            <a:picLocks noChangeAspect="1"/>
          </p:cNvPicPr>
          <p:nvPr/>
        </p:nvPicPr>
        <p:blipFill rotWithShape="1">
          <a:blip r:embed="rId4"/>
          <a:srcRect r="3" b="24805"/>
          <a:stretch/>
        </p:blipFill>
        <p:spPr>
          <a:xfrm>
            <a:off x="3716504" y="1002424"/>
            <a:ext cx="4595465" cy="34556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1081087"/>
          </a:xfrm>
          <a:prstGeom prst="rect">
            <a:avLst/>
          </a:prstGeom>
        </p:spPr>
      </p:pic>
      <p:sp>
        <p:nvSpPr>
          <p:cNvPr id="2" name="Title 1"/>
          <p:cNvSpPr>
            <a:spLocks noGrp="1"/>
          </p:cNvSpPr>
          <p:nvPr>
            <p:ph type="title"/>
          </p:nvPr>
        </p:nvSpPr>
        <p:spPr>
          <a:xfrm>
            <a:off x="514349" y="573279"/>
            <a:ext cx="2983229" cy="1200150"/>
          </a:xfrm>
        </p:spPr>
        <p:txBody>
          <a:bodyPr anchor="b">
            <a:normAutofit/>
          </a:bodyPr>
          <a:lstStyle/>
          <a:p>
            <a:pPr algn="l"/>
            <a:r>
              <a:rPr lang="en-US" sz="2400" dirty="0"/>
              <a:t>Scale of healthcare cyber attacks</a:t>
            </a:r>
          </a:p>
        </p:txBody>
      </p:sp>
      <p:pic>
        <p:nvPicPr>
          <p:cNvPr id="6" name="Picture 5">
            <a:extLst>
              <a:ext uri="{FF2B5EF4-FFF2-40B4-BE49-F238E27FC236}">
                <a16:creationId xmlns:a16="http://schemas.microsoft.com/office/drawing/2014/main" id="{A6B4DE86-65F4-A1E3-107E-27C6EB632CB7}"/>
              </a:ext>
            </a:extLst>
          </p:cNvPr>
          <p:cNvPicPr>
            <a:picLocks noChangeAspect="1"/>
          </p:cNvPicPr>
          <p:nvPr/>
        </p:nvPicPr>
        <p:blipFill rotWithShape="1">
          <a:blip r:embed="rId4"/>
          <a:srcRect l="37283" t="29760" r="19674" b="9322"/>
          <a:stretch/>
        </p:blipFill>
        <p:spPr>
          <a:xfrm>
            <a:off x="3729524" y="661316"/>
            <a:ext cx="4900126" cy="3900975"/>
          </a:xfrm>
          <a:prstGeom prst="rect">
            <a:avLst/>
          </a:prstGeom>
        </p:spPr>
      </p:pic>
      <p:graphicFrame>
        <p:nvGraphicFramePr>
          <p:cNvPr id="11" name="Content Placeholder 2">
            <a:extLst>
              <a:ext uri="{FF2B5EF4-FFF2-40B4-BE49-F238E27FC236}">
                <a16:creationId xmlns:a16="http://schemas.microsoft.com/office/drawing/2014/main" id="{4FCF7333-0DA0-7239-CA98-1956A609AF51}"/>
              </a:ext>
            </a:extLst>
          </p:cNvPr>
          <p:cNvGraphicFramePr>
            <a:graphicFrameLocks noGrp="1"/>
          </p:cNvGraphicFramePr>
          <p:nvPr>
            <p:ph idx="1"/>
            <p:extLst>
              <p:ext uri="{D42A27DB-BD31-4B8C-83A1-F6EECF244321}">
                <p14:modId xmlns:p14="http://schemas.microsoft.com/office/powerpoint/2010/main" val="1279298372"/>
              </p:ext>
            </p:extLst>
          </p:nvPr>
        </p:nvGraphicFramePr>
        <p:xfrm>
          <a:off x="17395" y="1674039"/>
          <a:ext cx="3660083" cy="289058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71700" y="573279"/>
            <a:ext cx="6457950" cy="969771"/>
          </a:xfrm>
        </p:spPr>
        <p:txBody>
          <a:bodyPr>
            <a:normAutofit/>
          </a:bodyPr>
          <a:lstStyle/>
          <a:p>
            <a:r>
              <a:rPr lang="en-US"/>
              <a:t>SQL Injection in Medical Web Applications</a:t>
            </a:r>
          </a:p>
        </p:txBody>
      </p:sp>
      <p:sp>
        <p:nvSpPr>
          <p:cNvPr id="3" name="Content Placeholder 2"/>
          <p:cNvSpPr>
            <a:spLocks noGrp="1"/>
          </p:cNvSpPr>
          <p:nvPr>
            <p:ph idx="1"/>
          </p:nvPr>
        </p:nvSpPr>
        <p:spPr>
          <a:xfrm>
            <a:off x="507999" y="1645920"/>
            <a:ext cx="4362450" cy="3018093"/>
          </a:xfrm>
        </p:spPr>
        <p:txBody>
          <a:bodyPr>
            <a:normAutofit/>
          </a:bodyPr>
          <a:lstStyle/>
          <a:p>
            <a:r>
              <a:rPr lang="en-US" sz="1500" b="1"/>
              <a:t>Security challenges in data encryption for medical records: </a:t>
            </a:r>
            <a:r>
              <a:rPr lang="en-US" sz="1500"/>
              <a:t>Ensuring secure data transmission and storage to protect patient confidentiality.</a:t>
            </a:r>
          </a:p>
          <a:p>
            <a:r>
              <a:rPr lang="en-US" sz="1500" b="1"/>
              <a:t>Risks of insider threats in healthcare web applications: </a:t>
            </a:r>
            <a:r>
              <a:rPr lang="en-US" sz="1500"/>
              <a:t>Understanding the potential dangers posed by authorized users with malicious intent.</a:t>
            </a:r>
          </a:p>
          <a:p>
            <a:r>
              <a:rPr lang="en-US" sz="1500" b="1"/>
              <a:t>Importance of continuous monitoring for web application security: </a:t>
            </a:r>
            <a:r>
              <a:rPr lang="en-US" sz="1500"/>
              <a:t>Monitoring helps detect and respond to security incidents promptly, safeguarding patient data.</a:t>
            </a:r>
          </a:p>
        </p:txBody>
      </p:sp>
      <p:pic>
        <p:nvPicPr>
          <p:cNvPr id="6" name="תמונה 12" descr="Image of computer screen with a warning message">
            <a:extLst>
              <a:ext uri="{FF2B5EF4-FFF2-40B4-BE49-F238E27FC236}">
                <a16:creationId xmlns:a16="http://schemas.microsoft.com/office/drawing/2014/main" id="{2D541797-3DDC-93CB-3424-8E56980179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238750" y="1712952"/>
            <a:ext cx="3390900" cy="2712720"/>
          </a:xfrm>
          <a:prstGeom prst="rect">
            <a:avLst/>
          </a:prstGeom>
          <a:noFill/>
        </p:spPr>
      </p:pic>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71700" y="573279"/>
            <a:ext cx="6457950" cy="969771"/>
          </a:xfrm>
        </p:spPr>
        <p:txBody>
          <a:bodyPr>
            <a:normAutofit/>
          </a:bodyPr>
          <a:lstStyle/>
          <a:p>
            <a:r>
              <a:rPr lang="en-US"/>
              <a:t>SQL Injection in Medical Web Applications</a:t>
            </a:r>
          </a:p>
        </p:txBody>
      </p:sp>
      <p:graphicFrame>
        <p:nvGraphicFramePr>
          <p:cNvPr id="7" name="Content Placeholder 2">
            <a:extLst>
              <a:ext uri="{FF2B5EF4-FFF2-40B4-BE49-F238E27FC236}">
                <a16:creationId xmlns:a16="http://schemas.microsoft.com/office/drawing/2014/main" id="{C8ED5780-01A1-5731-33DA-50D264A003C9}"/>
              </a:ext>
            </a:extLst>
          </p:cNvPr>
          <p:cNvGraphicFramePr>
            <a:graphicFrameLocks noGrp="1"/>
          </p:cNvGraphicFramePr>
          <p:nvPr>
            <p:ph idx="1"/>
            <p:extLst>
              <p:ext uri="{D42A27DB-BD31-4B8C-83A1-F6EECF244321}">
                <p14:modId xmlns:p14="http://schemas.microsoft.com/office/powerpoint/2010/main" val="2123803292"/>
              </p:ext>
            </p:extLst>
          </p:nvPr>
        </p:nvGraphicFramePr>
        <p:xfrm>
          <a:off x="288235" y="1543050"/>
          <a:ext cx="6052930" cy="36004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49473345-D000-42C7-3C9E-E5158E0FC568}"/>
              </a:ext>
            </a:extLst>
          </p:cNvPr>
          <p:cNvSpPr txBox="1"/>
          <p:nvPr/>
        </p:nvSpPr>
        <p:spPr>
          <a:xfrm>
            <a:off x="514350" y="1058164"/>
            <a:ext cx="4572000" cy="923330"/>
          </a:xfrm>
          <a:prstGeom prst="rect">
            <a:avLst/>
          </a:prstGeom>
          <a:noFill/>
        </p:spPr>
        <p:txBody>
          <a:bodyPr wrap="square">
            <a:spAutoFit/>
          </a:bodyPr>
          <a:lstStyle/>
          <a:p>
            <a:r>
              <a:rPr lang="en-US" dirty="0"/>
              <a:t>How do threat actors exploit public-facing applications? Here are just a few examples:</a:t>
            </a:r>
          </a:p>
        </p:txBody>
      </p:sp>
      <p:pic>
        <p:nvPicPr>
          <p:cNvPr id="9" name="Picture 8">
            <a:extLst>
              <a:ext uri="{FF2B5EF4-FFF2-40B4-BE49-F238E27FC236}">
                <a16:creationId xmlns:a16="http://schemas.microsoft.com/office/drawing/2014/main" id="{B8BE4F13-7F88-B147-4A8C-8EEF02BAC72F}"/>
              </a:ext>
            </a:extLst>
          </p:cNvPr>
          <p:cNvPicPr>
            <a:picLocks noChangeAspect="1"/>
          </p:cNvPicPr>
          <p:nvPr/>
        </p:nvPicPr>
        <p:blipFill rotWithShape="1">
          <a:blip r:embed="rId8"/>
          <a:srcRect l="48478" t="32078" r="20761" b="15814"/>
          <a:stretch/>
        </p:blipFill>
        <p:spPr>
          <a:xfrm>
            <a:off x="6465405" y="2003192"/>
            <a:ext cx="2579204" cy="2680163"/>
          </a:xfrm>
          <a:prstGeom prst="rect">
            <a:avLst/>
          </a:prstGeom>
        </p:spPr>
      </p:pic>
    </p:spTree>
    <p:extLst>
      <p:ext uri="{BB962C8B-B14F-4D97-AF65-F5344CB8AC3E}">
        <p14:creationId xmlns:p14="http://schemas.microsoft.com/office/powerpoint/2010/main" val="80133992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71700" y="573279"/>
            <a:ext cx="6457950" cy="969771"/>
          </a:xfrm>
        </p:spPr>
        <p:txBody>
          <a:bodyPr>
            <a:normAutofit/>
          </a:bodyPr>
          <a:lstStyle/>
          <a:p>
            <a:r>
              <a:rPr lang="en-US" dirty="0"/>
              <a:t>Historical Examples</a:t>
            </a:r>
          </a:p>
        </p:txBody>
      </p:sp>
      <p:graphicFrame>
        <p:nvGraphicFramePr>
          <p:cNvPr id="5" name="Content Placeholder 2">
            <a:extLst>
              <a:ext uri="{FF2B5EF4-FFF2-40B4-BE49-F238E27FC236}">
                <a16:creationId xmlns:a16="http://schemas.microsoft.com/office/drawing/2014/main" id="{493849B4-8D69-AE3C-D26F-38EA142EA5D7}"/>
              </a:ext>
            </a:extLst>
          </p:cNvPr>
          <p:cNvGraphicFramePr>
            <a:graphicFrameLocks noGrp="1"/>
          </p:cNvGraphicFramePr>
          <p:nvPr>
            <p:ph idx="1"/>
            <p:extLst>
              <p:ext uri="{D42A27DB-BD31-4B8C-83A1-F6EECF244321}">
                <p14:modId xmlns:p14="http://schemas.microsoft.com/office/powerpoint/2010/main" val="3742397609"/>
              </p:ext>
            </p:extLst>
          </p:nvPr>
        </p:nvGraphicFramePr>
        <p:xfrm>
          <a:off x="514350" y="1830788"/>
          <a:ext cx="8115300" cy="26475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FE11DFA5-8E4D-1F34-2C5D-B806B1A6347F}"/>
              </a:ext>
            </a:extLst>
          </p:cNvPr>
          <p:cNvPicPr>
            <a:picLocks noChangeAspect="1"/>
          </p:cNvPicPr>
          <p:nvPr/>
        </p:nvPicPr>
        <p:blipFill rotWithShape="1">
          <a:blip r:embed="rId8"/>
          <a:srcRect l="26304" t="30000" r="28261" b="27923"/>
          <a:stretch/>
        </p:blipFill>
        <p:spPr>
          <a:xfrm>
            <a:off x="200767" y="500547"/>
            <a:ext cx="1861603" cy="969771"/>
          </a:xfrm>
          <a:prstGeom prst="rect">
            <a:avLst/>
          </a:prstGeom>
        </p:spPr>
      </p:pic>
      <p:pic>
        <p:nvPicPr>
          <p:cNvPr id="8" name="Picture 7">
            <a:extLst>
              <a:ext uri="{FF2B5EF4-FFF2-40B4-BE49-F238E27FC236}">
                <a16:creationId xmlns:a16="http://schemas.microsoft.com/office/drawing/2014/main" id="{A4A7692B-0BE6-698C-5FCA-A53A4C548F4F}"/>
              </a:ext>
            </a:extLst>
          </p:cNvPr>
          <p:cNvPicPr>
            <a:picLocks noChangeAspect="1"/>
          </p:cNvPicPr>
          <p:nvPr/>
        </p:nvPicPr>
        <p:blipFill rotWithShape="1">
          <a:blip r:embed="rId9"/>
          <a:srcRect l="25544" t="24945" r="31630" b="6280"/>
          <a:stretch/>
        </p:blipFill>
        <p:spPr>
          <a:xfrm>
            <a:off x="2171700" y="140077"/>
            <a:ext cx="2236304" cy="2020089"/>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5"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2000"/>
                                        <p:tgtEl>
                                          <p:spTgt spid="8"/>
                                        </p:tgtEl>
                                      </p:cBhvr>
                                    </p:animEffect>
                                    <p:anim calcmode="lin" valueType="num">
                                      <p:cBhvr>
                                        <p:cTn id="26" dur="2000" fill="hold"/>
                                        <p:tgtEl>
                                          <p:spTgt spid="8"/>
                                        </p:tgtEl>
                                        <p:attrNameLst>
                                          <p:attrName>ppt_w</p:attrName>
                                        </p:attrNameLst>
                                      </p:cBhvr>
                                      <p:tavLst>
                                        <p:tav tm="0" fmla="#ppt_w*sin(2.5*pi*$)">
                                          <p:val>
                                            <p:fltVal val="0"/>
                                          </p:val>
                                        </p:tav>
                                        <p:tav tm="100000">
                                          <p:val>
                                            <p:fltVal val="1"/>
                                          </p:val>
                                        </p:tav>
                                      </p:tavLst>
                                    </p:anim>
                                    <p:anim calcmode="lin" valueType="num">
                                      <p:cBhvr>
                                        <p:cTn id="27"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ounded Rectangle 14">
            <a:extLst>
              <a:ext uri="{FF2B5EF4-FFF2-40B4-BE49-F238E27FC236}">
                <a16:creationId xmlns:a16="http://schemas.microsoft.com/office/drawing/2014/main" id="{843DD86A-8FAA-443F-9211-42A2AE8A7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006" y="0"/>
            <a:ext cx="5666994" cy="5143500"/>
          </a:xfrm>
          <a:prstGeom prst="roundRect">
            <a:avLst>
              <a:gd name="adj" fmla="val 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2A13AAE-18EB-4BDF-BAF7-F2F97B8D0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77006" cy="5143500"/>
          </a:xfrm>
          <a:prstGeom prst="rect">
            <a:avLst/>
          </a:prstGeom>
          <a:solidFill>
            <a:schemeClr val="tx1"/>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F5C1B21-B0DB-4206-99EE-C13D67038B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975"/>
          <a:stretch/>
        </p:blipFill>
        <p:spPr>
          <a:xfrm>
            <a:off x="0" y="0"/>
            <a:ext cx="3477006" cy="1081087"/>
          </a:xfrm>
          <a:prstGeom prst="rect">
            <a:avLst/>
          </a:prstGeom>
        </p:spPr>
      </p:pic>
      <p:pic>
        <p:nvPicPr>
          <p:cNvPr id="15" name="Picture 14">
            <a:extLst>
              <a:ext uri="{FF2B5EF4-FFF2-40B4-BE49-F238E27FC236}">
                <a16:creationId xmlns:a16="http://schemas.microsoft.com/office/drawing/2014/main" id="{49261589-06E9-4B7C-A8F1-26648507B7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61975"/>
          <a:stretch/>
        </p:blipFill>
        <p:spPr>
          <a:xfrm>
            <a:off x="0" y="3281362"/>
            <a:ext cx="3477006" cy="1862138"/>
          </a:xfrm>
          <a:prstGeom prst="rect">
            <a:avLst/>
          </a:prstGeom>
        </p:spPr>
      </p:pic>
      <p:sp>
        <p:nvSpPr>
          <p:cNvPr id="2" name="Title 1"/>
          <p:cNvSpPr>
            <a:spLocks noGrp="1"/>
          </p:cNvSpPr>
          <p:nvPr>
            <p:ph type="title"/>
          </p:nvPr>
        </p:nvSpPr>
        <p:spPr>
          <a:xfrm>
            <a:off x="514350" y="799622"/>
            <a:ext cx="2480058" cy="3861278"/>
          </a:xfrm>
        </p:spPr>
        <p:txBody>
          <a:bodyPr>
            <a:normAutofit/>
          </a:bodyPr>
          <a:lstStyle/>
          <a:p>
            <a:r>
              <a:rPr lang="en-US">
                <a:solidFill>
                  <a:schemeClr val="bg1"/>
                </a:solidFill>
              </a:rPr>
              <a:t>Detection Techniques Using Data Science</a:t>
            </a:r>
          </a:p>
        </p:txBody>
      </p:sp>
      <p:graphicFrame>
        <p:nvGraphicFramePr>
          <p:cNvPr id="5" name="Content Placeholder 2">
            <a:extLst>
              <a:ext uri="{FF2B5EF4-FFF2-40B4-BE49-F238E27FC236}">
                <a16:creationId xmlns:a16="http://schemas.microsoft.com/office/drawing/2014/main" id="{BE9F5837-86E0-88D6-132B-503892CF6858}"/>
              </a:ext>
            </a:extLst>
          </p:cNvPr>
          <p:cNvGraphicFramePr>
            <a:graphicFrameLocks noGrp="1"/>
          </p:cNvGraphicFramePr>
          <p:nvPr>
            <p:ph idx="1"/>
            <p:extLst>
              <p:ext uri="{D42A27DB-BD31-4B8C-83A1-F6EECF244321}">
                <p14:modId xmlns:p14="http://schemas.microsoft.com/office/powerpoint/2010/main" val="1014496193"/>
              </p:ext>
            </p:extLst>
          </p:nvPr>
        </p:nvGraphicFramePr>
        <p:xfrm>
          <a:off x="3959604" y="559593"/>
          <a:ext cx="4717669" cy="408580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344</TotalTime>
  <Words>4004</Words>
  <Application>Microsoft Office PowerPoint</Application>
  <PresentationFormat>On-screen Show (16:9)</PresentationFormat>
  <Paragraphs>250</Paragraphs>
  <Slides>18</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-apple-system</vt:lpstr>
      <vt:lpstr>Arial</vt:lpstr>
      <vt:lpstr>Calibri</vt:lpstr>
      <vt:lpstr>Century Gothic</vt:lpstr>
      <vt:lpstr>Helvetica</vt:lpstr>
      <vt:lpstr>Verdana</vt:lpstr>
      <vt:lpstr>Vapor Trail</vt:lpstr>
      <vt:lpstr>SQL Injection in  medical applications</vt:lpstr>
      <vt:lpstr>SQL Injection in  medical applications</vt:lpstr>
      <vt:lpstr>SQL Injection in  medical applications</vt:lpstr>
      <vt:lpstr>Introduction to SQL Injection</vt:lpstr>
      <vt:lpstr>Scale of healthcare cyber attacks</vt:lpstr>
      <vt:lpstr>SQL Injection in Medical Web Applications</vt:lpstr>
      <vt:lpstr>SQL Injection in Medical Web Applications</vt:lpstr>
      <vt:lpstr>Historical Examples</vt:lpstr>
      <vt:lpstr>Detection Techniques Using Data Science</vt:lpstr>
      <vt:lpstr>Sql injections in graphql</vt:lpstr>
      <vt:lpstr>Statistical Methods for Anomaly Detection</vt:lpstr>
      <vt:lpstr>Exploratory Data Analysis (EDA) for Cybersecurity</vt:lpstr>
      <vt:lpstr>Machine Learning Approaches</vt:lpstr>
      <vt:lpstr>Prevention Techniques</vt:lpstr>
      <vt:lpstr>Best Practices for Secure Coding</vt:lpstr>
      <vt:lpstr>Case Study</vt:lpstr>
      <vt:lpstr>Conclusion and Future Directions</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Injection in  medical applications</dc:title>
  <dc:subject/>
  <dc:creator/>
  <cp:keywords/>
  <dc:description>generated using python-pptx</dc:description>
  <cp:lastModifiedBy>Mizrahi Itamar</cp:lastModifiedBy>
  <cp:revision>9</cp:revision>
  <dcterms:created xsi:type="dcterms:W3CDTF">2013-01-27T09:14:16Z</dcterms:created>
  <dcterms:modified xsi:type="dcterms:W3CDTF">2024-06-21T18:37:28Z</dcterms:modified>
  <cp:category/>
</cp:coreProperties>
</file>